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7" r:id="rId3"/>
    <p:sldId id="257" r:id="rId4"/>
    <p:sldId id="268" r:id="rId5"/>
    <p:sldId id="259" r:id="rId6"/>
    <p:sldId id="258" r:id="rId7"/>
    <p:sldId id="263" r:id="rId8"/>
    <p:sldId id="265" r:id="rId9"/>
    <p:sldId id="266" r:id="rId10"/>
    <p:sldId id="264" r:id="rId11"/>
    <p:sldId id="270" r:id="rId12"/>
    <p:sldId id="271" r:id="rId13"/>
    <p:sldId id="272" r:id="rId14"/>
    <p:sldId id="273" r:id="rId15"/>
    <p:sldId id="269" r:id="rId16"/>
    <p:sldId id="261" r:id="rId17"/>
    <p:sldId id="26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AF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0" d="100"/>
          <a:sy n="100" d="100"/>
        </p:scale>
        <p:origin x="-97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tkennett:Desktop:NEW%20DATA:9-27-19%20POWER%20POINT%20MATERI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tkennett:Desktop:NEW%20DATA:9-27-19%20POWER%20POINT%20MATERIA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tkennett:Desktop:NEW%20DATA:9-27-19%20POWER%20POINT%20MATERIA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tkennett:Desktop:NEW%20DATA:9-27-19%20POWER%20POINT%20MATERIA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tkennett:Desktop:NEW%20DATA:9-27-19%20POWER%20POINT%20MATERIA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tkennett:Desktop:NEW%20DATA:9-27-19%20POWER%20POINT%20MATERIAL.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Workbook3"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tkennett:Desktop:NEW%20DATA:9-27-19%20POWER%20POINT%20MATERIAL.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tkennett:Desktop:NEW%20DATA:9-27-19%20POWER%20POINT%20MATERI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hart>
    <c:autoTitleDeleted val="1"/>
    <c:plotArea>
      <c:layout/>
      <c:barChart>
        <c:barDir val="col"/>
        <c:grouping val="clustered"/>
        <c:varyColors val="0"/>
        <c:ser>
          <c:idx val="0"/>
          <c:order val="0"/>
          <c:tx>
            <c:strRef>
              <c:f>'MWV TOTALS'!$O$33</c:f>
              <c:strCache>
                <c:ptCount val="1"/>
                <c:pt idx="0">
                  <c:v>MWV</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'MWV TOTALS'!$P$32:$R$32</c:f>
              <c:strCache>
                <c:ptCount val="3"/>
                <c:pt idx="0">
                  <c:v>2000 CENSUS</c:v>
                </c:pt>
                <c:pt idx="1">
                  <c:v>2006-2010 ACS</c:v>
                </c:pt>
                <c:pt idx="2">
                  <c:v>2013-2017 ACS</c:v>
                </c:pt>
              </c:strCache>
            </c:strRef>
          </c:cat>
          <c:val>
            <c:numRef>
              <c:f>'MWV TOTALS'!$P$33:$R$33</c:f>
              <c:numCache>
                <c:formatCode>_(* #,##0_);_(* \(#,##0\);_(* "-"??_);_(@_)</c:formatCode>
                <c:ptCount val="3"/>
                <c:pt idx="0">
                  <c:v>21374.0</c:v>
                </c:pt>
                <c:pt idx="1">
                  <c:v>24369.0</c:v>
                </c:pt>
                <c:pt idx="2">
                  <c:v>25388.0</c:v>
                </c:pt>
              </c:numCache>
            </c:numRef>
          </c:val>
        </c:ser>
        <c:dLbls>
          <c:showLegendKey val="0"/>
          <c:showVal val="1"/>
          <c:showCatName val="0"/>
          <c:showSerName val="0"/>
          <c:showPercent val="0"/>
          <c:showBubbleSize val="0"/>
        </c:dLbls>
        <c:gapWidth val="150"/>
        <c:overlap val="-25"/>
        <c:axId val="2117348232"/>
        <c:axId val="2117248520"/>
      </c:barChart>
      <c:catAx>
        <c:axId val="2117348232"/>
        <c:scaling>
          <c:orientation val="minMax"/>
        </c:scaling>
        <c:delete val="0"/>
        <c:axPos val="b"/>
        <c:majorTickMark val="none"/>
        <c:minorTickMark val="none"/>
        <c:tickLblPos val="nextTo"/>
        <c:txPr>
          <a:bodyPr/>
          <a:lstStyle/>
          <a:p>
            <a:pPr>
              <a:defRPr b="1"/>
            </a:pPr>
            <a:endParaRPr lang="en-US"/>
          </a:p>
        </c:txPr>
        <c:crossAx val="2117248520"/>
        <c:crosses val="autoZero"/>
        <c:auto val="1"/>
        <c:lblAlgn val="ctr"/>
        <c:lblOffset val="100"/>
        <c:noMultiLvlLbl val="0"/>
      </c:catAx>
      <c:valAx>
        <c:axId val="2117248520"/>
        <c:scaling>
          <c:orientation val="minMax"/>
        </c:scaling>
        <c:delete val="1"/>
        <c:axPos val="l"/>
        <c:numFmt formatCode="_(* #,##0_);_(* \(#,##0\);_(* &quot;-&quot;??_);_(@_)" sourceLinked="1"/>
        <c:majorTickMark val="out"/>
        <c:minorTickMark val="none"/>
        <c:tickLblPos val="nextTo"/>
        <c:crossAx val="21173482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hart>
    <c:autoTitleDeleted val="1"/>
    <c:plotArea>
      <c:layout/>
      <c:barChart>
        <c:barDir val="bar"/>
        <c:grouping val="stacked"/>
        <c:varyColors val="0"/>
        <c:ser>
          <c:idx val="0"/>
          <c:order val="0"/>
          <c:tx>
            <c:strRef>
              <c:f>'MWV TOTALS'!$B$63</c:f>
              <c:strCache>
                <c:ptCount val="1"/>
                <c:pt idx="0">
                  <c:v>% OCCUPIED</c:v>
                </c:pt>
              </c:strCache>
            </c:strRef>
          </c:tx>
          <c:invertIfNegative val="0"/>
          <c:cat>
            <c:strRef>
              <c:f>'MWV TOTALS'!$C$62:$E$62</c:f>
              <c:strCache>
                <c:ptCount val="3"/>
                <c:pt idx="0">
                  <c:v>2000 CENSUS</c:v>
                </c:pt>
                <c:pt idx="1">
                  <c:v>2006-2010 ACS</c:v>
                </c:pt>
                <c:pt idx="2">
                  <c:v>2013-2017 ACS</c:v>
                </c:pt>
              </c:strCache>
            </c:strRef>
          </c:cat>
          <c:val>
            <c:numRef>
              <c:f>'MWV TOTALS'!$C$63:$E$63</c:f>
              <c:numCache>
                <c:formatCode>0%</c:formatCode>
                <c:ptCount val="3"/>
                <c:pt idx="0">
                  <c:v>0.55</c:v>
                </c:pt>
                <c:pt idx="1">
                  <c:v>0.53</c:v>
                </c:pt>
                <c:pt idx="2">
                  <c:v>0.54</c:v>
                </c:pt>
              </c:numCache>
            </c:numRef>
          </c:val>
        </c:ser>
        <c:ser>
          <c:idx val="1"/>
          <c:order val="1"/>
          <c:tx>
            <c:strRef>
              <c:f>'MWV TOTALS'!$B$64</c:f>
              <c:strCache>
                <c:ptCount val="1"/>
                <c:pt idx="0">
                  <c:v>% VACANT</c:v>
                </c:pt>
              </c:strCache>
            </c:strRef>
          </c:tx>
          <c:invertIfNegative val="0"/>
          <c:cat>
            <c:strRef>
              <c:f>'MWV TOTALS'!$C$62:$E$62</c:f>
              <c:strCache>
                <c:ptCount val="3"/>
                <c:pt idx="0">
                  <c:v>2000 CENSUS</c:v>
                </c:pt>
                <c:pt idx="1">
                  <c:v>2006-2010 ACS</c:v>
                </c:pt>
                <c:pt idx="2">
                  <c:v>2013-2017 ACS</c:v>
                </c:pt>
              </c:strCache>
            </c:strRef>
          </c:cat>
          <c:val>
            <c:numRef>
              <c:f>'MWV TOTALS'!$C$64:$E$64</c:f>
              <c:numCache>
                <c:formatCode>0%</c:formatCode>
                <c:ptCount val="3"/>
                <c:pt idx="0">
                  <c:v>0.45</c:v>
                </c:pt>
                <c:pt idx="1">
                  <c:v>0.47</c:v>
                </c:pt>
                <c:pt idx="2">
                  <c:v>0.46</c:v>
                </c:pt>
              </c:numCache>
            </c:numRef>
          </c:val>
        </c:ser>
        <c:dLbls>
          <c:showLegendKey val="0"/>
          <c:showVal val="1"/>
          <c:showCatName val="0"/>
          <c:showSerName val="0"/>
          <c:showPercent val="0"/>
          <c:showBubbleSize val="0"/>
        </c:dLbls>
        <c:gapWidth val="95"/>
        <c:overlap val="100"/>
        <c:axId val="2087056616"/>
        <c:axId val="2144117336"/>
      </c:barChart>
      <c:catAx>
        <c:axId val="2087056616"/>
        <c:scaling>
          <c:orientation val="minMax"/>
        </c:scaling>
        <c:delete val="0"/>
        <c:axPos val="l"/>
        <c:majorTickMark val="none"/>
        <c:minorTickMark val="none"/>
        <c:tickLblPos val="nextTo"/>
        <c:crossAx val="2144117336"/>
        <c:crosses val="autoZero"/>
        <c:auto val="1"/>
        <c:lblAlgn val="ctr"/>
        <c:lblOffset val="100"/>
        <c:noMultiLvlLbl val="0"/>
      </c:catAx>
      <c:valAx>
        <c:axId val="2144117336"/>
        <c:scaling>
          <c:orientation val="minMax"/>
          <c:max val="1.0"/>
        </c:scaling>
        <c:delete val="1"/>
        <c:axPos val="b"/>
        <c:numFmt formatCode="0%" sourceLinked="1"/>
        <c:majorTickMark val="none"/>
        <c:minorTickMark val="none"/>
        <c:tickLblPos val="nextTo"/>
        <c:crossAx val="2087056616"/>
        <c:crosses val="autoZero"/>
        <c:crossBetween val="between"/>
      </c:valAx>
    </c:plotArea>
    <c:legend>
      <c:legendPos val="t"/>
      <c:layout/>
      <c:overlay val="0"/>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hart>
    <c:autoTitleDeleted val="1"/>
    <c:plotArea>
      <c:layout/>
      <c:barChart>
        <c:barDir val="bar"/>
        <c:grouping val="stacked"/>
        <c:varyColors val="0"/>
        <c:ser>
          <c:idx val="0"/>
          <c:order val="0"/>
          <c:tx>
            <c:strRef>
              <c:f>'MWV TOTALS'!$O$52</c:f>
              <c:strCache>
                <c:ptCount val="1"/>
                <c:pt idx="0">
                  <c:v>OCCUPIED</c:v>
                </c:pt>
              </c:strCache>
            </c:strRef>
          </c:tx>
          <c:invertIfNegative val="0"/>
          <c:cat>
            <c:strRef>
              <c:f>'MWV TOTALS'!$P$51:$R$51</c:f>
              <c:strCache>
                <c:ptCount val="3"/>
                <c:pt idx="0">
                  <c:v>2000 CENSUS</c:v>
                </c:pt>
                <c:pt idx="1">
                  <c:v>2006-2010 ACS</c:v>
                </c:pt>
                <c:pt idx="2">
                  <c:v>2013-2017 ACS</c:v>
                </c:pt>
              </c:strCache>
            </c:strRef>
          </c:cat>
          <c:val>
            <c:numRef>
              <c:f>'MWV TOTALS'!$P$52:$R$52</c:f>
              <c:numCache>
                <c:formatCode>_(* #,##0_);_(* \(#,##0\);_(* "-"??_);_(@_)</c:formatCode>
                <c:ptCount val="3"/>
                <c:pt idx="0">
                  <c:v>11749.0</c:v>
                </c:pt>
                <c:pt idx="1">
                  <c:v>12887.0</c:v>
                </c:pt>
                <c:pt idx="2">
                  <c:v>13617.0</c:v>
                </c:pt>
              </c:numCache>
            </c:numRef>
          </c:val>
        </c:ser>
        <c:ser>
          <c:idx val="1"/>
          <c:order val="1"/>
          <c:tx>
            <c:strRef>
              <c:f>'MWV TOTALS'!$O$53</c:f>
              <c:strCache>
                <c:ptCount val="1"/>
                <c:pt idx="0">
                  <c:v>VACANT</c:v>
                </c:pt>
              </c:strCache>
            </c:strRef>
          </c:tx>
          <c:invertIfNegative val="0"/>
          <c:cat>
            <c:strRef>
              <c:f>'MWV TOTALS'!$P$51:$R$51</c:f>
              <c:strCache>
                <c:ptCount val="3"/>
                <c:pt idx="0">
                  <c:v>2000 CENSUS</c:v>
                </c:pt>
                <c:pt idx="1">
                  <c:v>2006-2010 ACS</c:v>
                </c:pt>
                <c:pt idx="2">
                  <c:v>2013-2017 ACS</c:v>
                </c:pt>
              </c:strCache>
            </c:strRef>
          </c:cat>
          <c:val>
            <c:numRef>
              <c:f>'MWV TOTALS'!$P$53:$R$53</c:f>
              <c:numCache>
                <c:formatCode>_(* #,##0_);_(* \(#,##0\);_(* "-"??_);_(@_)</c:formatCode>
                <c:ptCount val="3"/>
                <c:pt idx="0">
                  <c:v>9625.0</c:v>
                </c:pt>
                <c:pt idx="1">
                  <c:v>11482.0</c:v>
                </c:pt>
                <c:pt idx="2">
                  <c:v>11771.0</c:v>
                </c:pt>
              </c:numCache>
            </c:numRef>
          </c:val>
        </c:ser>
        <c:dLbls>
          <c:showLegendKey val="0"/>
          <c:showVal val="1"/>
          <c:showCatName val="0"/>
          <c:showSerName val="0"/>
          <c:showPercent val="0"/>
          <c:showBubbleSize val="0"/>
        </c:dLbls>
        <c:gapWidth val="95"/>
        <c:overlap val="100"/>
        <c:axId val="2101527352"/>
        <c:axId val="2116982392"/>
      </c:barChart>
      <c:catAx>
        <c:axId val="2101527352"/>
        <c:scaling>
          <c:orientation val="minMax"/>
        </c:scaling>
        <c:delete val="0"/>
        <c:axPos val="l"/>
        <c:majorTickMark val="none"/>
        <c:minorTickMark val="none"/>
        <c:tickLblPos val="nextTo"/>
        <c:crossAx val="2116982392"/>
        <c:crosses val="autoZero"/>
        <c:auto val="1"/>
        <c:lblAlgn val="ctr"/>
        <c:lblOffset val="100"/>
        <c:noMultiLvlLbl val="0"/>
      </c:catAx>
      <c:valAx>
        <c:axId val="2116982392"/>
        <c:scaling>
          <c:orientation val="minMax"/>
        </c:scaling>
        <c:delete val="1"/>
        <c:axPos val="b"/>
        <c:numFmt formatCode="_(* #,##0_);_(* \(#,##0\);_(* &quot;-&quot;??_);_(@_)" sourceLinked="1"/>
        <c:majorTickMark val="out"/>
        <c:minorTickMark val="none"/>
        <c:tickLblPos val="nextTo"/>
        <c:crossAx val="2101527352"/>
        <c:crosses val="autoZero"/>
        <c:crossBetween val="between"/>
      </c:valAx>
    </c:plotArea>
    <c:legend>
      <c:legendPos val="t"/>
      <c:layout/>
      <c:overlay val="0"/>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'MWV TOTALS'!$B$132</c:f>
              <c:strCache>
                <c:ptCount val="1"/>
                <c:pt idx="0">
                  <c:v>Second Homes</c:v>
                </c:pt>
              </c:strCache>
            </c:strRef>
          </c:tx>
          <c:invertIfNegative val="0"/>
          <c:dLbls>
            <c:txPr>
              <a:bodyPr/>
              <a:lstStyle/>
              <a:p>
                <a:pPr>
                  <a:defRPr sz="1600" b="1"/>
                </a:pPr>
                <a:endParaRPr lang="en-US"/>
              </a:p>
            </c:txPr>
            <c:showLegendKey val="0"/>
            <c:showVal val="1"/>
            <c:showCatName val="0"/>
            <c:showSerName val="0"/>
            <c:showPercent val="0"/>
            <c:showBubbleSize val="0"/>
            <c:showLeaderLines val="0"/>
          </c:dLbls>
          <c:cat>
            <c:strRef>
              <c:f>'MWV TOTALS'!$C$131:$E$131</c:f>
              <c:strCache>
                <c:ptCount val="3"/>
                <c:pt idx="0">
                  <c:v>2000 CENSUS</c:v>
                </c:pt>
                <c:pt idx="1">
                  <c:v>2006 - 2010 ACS</c:v>
                </c:pt>
                <c:pt idx="2">
                  <c:v>2013 - 2017 ACS</c:v>
                </c:pt>
              </c:strCache>
            </c:strRef>
          </c:cat>
          <c:val>
            <c:numRef>
              <c:f>'MWV TOTALS'!$C$132:$E$132</c:f>
              <c:numCache>
                <c:formatCode>_(* #,##0_);_(* \(#,##0\);_(* "-"??_);_(@_)</c:formatCode>
                <c:ptCount val="3"/>
                <c:pt idx="0">
                  <c:v>8451.0</c:v>
                </c:pt>
                <c:pt idx="1">
                  <c:v>10218.0</c:v>
                </c:pt>
                <c:pt idx="2">
                  <c:v>10370.0</c:v>
                </c:pt>
              </c:numCache>
            </c:numRef>
          </c:val>
        </c:ser>
        <c:dLbls>
          <c:showLegendKey val="0"/>
          <c:showVal val="1"/>
          <c:showCatName val="0"/>
          <c:showSerName val="0"/>
          <c:showPercent val="0"/>
          <c:showBubbleSize val="0"/>
        </c:dLbls>
        <c:gapWidth val="150"/>
        <c:overlap val="-25"/>
        <c:axId val="2114113336"/>
        <c:axId val="2145035960"/>
      </c:barChart>
      <c:catAx>
        <c:axId val="2114113336"/>
        <c:scaling>
          <c:orientation val="minMax"/>
        </c:scaling>
        <c:delete val="0"/>
        <c:axPos val="b"/>
        <c:majorTickMark val="none"/>
        <c:minorTickMark val="none"/>
        <c:tickLblPos val="nextTo"/>
        <c:txPr>
          <a:bodyPr/>
          <a:lstStyle/>
          <a:p>
            <a:pPr>
              <a:defRPr sz="1800" b="1"/>
            </a:pPr>
            <a:endParaRPr lang="en-US"/>
          </a:p>
        </c:txPr>
        <c:crossAx val="2145035960"/>
        <c:crosses val="autoZero"/>
        <c:auto val="1"/>
        <c:lblAlgn val="ctr"/>
        <c:lblOffset val="100"/>
        <c:noMultiLvlLbl val="0"/>
      </c:catAx>
      <c:valAx>
        <c:axId val="2145035960"/>
        <c:scaling>
          <c:orientation val="minMax"/>
        </c:scaling>
        <c:delete val="1"/>
        <c:axPos val="l"/>
        <c:numFmt formatCode="_(* #,##0_);_(* \(#,##0\);_(* &quot;-&quot;??_);_(@_)" sourceLinked="1"/>
        <c:majorTickMark val="out"/>
        <c:minorTickMark val="none"/>
        <c:tickLblPos val="nextTo"/>
        <c:crossAx val="2114113336"/>
        <c:crosses val="autoZero"/>
        <c:crossBetween val="between"/>
      </c:valAx>
    </c:plotArea>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barChart>
        <c:barDir val="col"/>
        <c:grouping val="clustered"/>
        <c:varyColors val="0"/>
        <c:ser>
          <c:idx val="0"/>
          <c:order val="0"/>
          <c:tx>
            <c:strRef>
              <c:f>'MWV TOTALS'!$B$147</c:f>
              <c:strCache>
                <c:ptCount val="1"/>
                <c:pt idx="0">
                  <c:v>Other vacant</c:v>
                </c:pt>
              </c:strCache>
            </c:strRef>
          </c:tx>
          <c:invertIfNegative val="0"/>
          <c:cat>
            <c:strRef>
              <c:f>'MWV TOTALS'!$C$146:$E$146</c:f>
              <c:strCache>
                <c:ptCount val="3"/>
                <c:pt idx="0">
                  <c:v>2000 CENSUS</c:v>
                </c:pt>
                <c:pt idx="1">
                  <c:v>2006 - 2010 ACS</c:v>
                </c:pt>
                <c:pt idx="2">
                  <c:v>2013 - 2017 ACS</c:v>
                </c:pt>
              </c:strCache>
            </c:strRef>
          </c:cat>
          <c:val>
            <c:numRef>
              <c:f>'MWV TOTALS'!$C$147:$E$147</c:f>
              <c:numCache>
                <c:formatCode>_(* #,##0_);_(* \(#,##0\);_(* "-"??_);_(@_)</c:formatCode>
                <c:ptCount val="3"/>
                <c:pt idx="0">
                  <c:v>581.0</c:v>
                </c:pt>
                <c:pt idx="1">
                  <c:v>717.0</c:v>
                </c:pt>
                <c:pt idx="2">
                  <c:v>870.0</c:v>
                </c:pt>
              </c:numCache>
            </c:numRef>
          </c:val>
        </c:ser>
        <c:dLbls>
          <c:showLegendKey val="0"/>
          <c:showVal val="1"/>
          <c:showCatName val="0"/>
          <c:showSerName val="0"/>
          <c:showPercent val="0"/>
          <c:showBubbleSize val="0"/>
        </c:dLbls>
        <c:gapWidth val="150"/>
        <c:overlap val="-25"/>
        <c:axId val="2115716712"/>
        <c:axId val="2145976072"/>
      </c:barChart>
      <c:catAx>
        <c:axId val="2115716712"/>
        <c:scaling>
          <c:orientation val="minMax"/>
        </c:scaling>
        <c:delete val="0"/>
        <c:axPos val="b"/>
        <c:majorTickMark val="none"/>
        <c:minorTickMark val="none"/>
        <c:tickLblPos val="nextTo"/>
        <c:crossAx val="2145976072"/>
        <c:crosses val="autoZero"/>
        <c:auto val="1"/>
        <c:lblAlgn val="ctr"/>
        <c:lblOffset val="100"/>
        <c:noMultiLvlLbl val="0"/>
      </c:catAx>
      <c:valAx>
        <c:axId val="2145976072"/>
        <c:scaling>
          <c:orientation val="minMax"/>
        </c:scaling>
        <c:delete val="1"/>
        <c:axPos val="l"/>
        <c:numFmt formatCode="_(* #,##0_);_(* \(#,##0\);_(* &quot;-&quot;??_);_(@_)" sourceLinked="1"/>
        <c:majorTickMark val="out"/>
        <c:minorTickMark val="none"/>
        <c:tickLblPos val="nextTo"/>
        <c:crossAx val="21157167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manualLayout>
          <c:layoutTarget val="inner"/>
          <c:xMode val="edge"/>
          <c:yMode val="edge"/>
          <c:x val="0.0196078431372549"/>
          <c:y val="0.257900058212568"/>
          <c:w val="0.96078431372549"/>
          <c:h val="0.601775789699439"/>
        </c:manualLayout>
      </c:layout>
      <c:barChart>
        <c:barDir val="col"/>
        <c:grouping val="clustered"/>
        <c:varyColors val="0"/>
        <c:ser>
          <c:idx val="0"/>
          <c:order val="0"/>
          <c:tx>
            <c:strRef>
              <c:f>'MWV TOTALS'!$B$114</c:f>
              <c:strCache>
                <c:ptCount val="1"/>
                <c:pt idx="0">
                  <c:v>For rent</c:v>
                </c:pt>
              </c:strCache>
            </c:strRef>
          </c:tx>
          <c:invertIfNegative val="0"/>
          <c:cat>
            <c:strRef>
              <c:f>'MWV TOTALS'!$C$113:$E$113</c:f>
              <c:strCache>
                <c:ptCount val="3"/>
                <c:pt idx="0">
                  <c:v>2000 CENSUS</c:v>
                </c:pt>
                <c:pt idx="1">
                  <c:v>2006 - 2010 ACS</c:v>
                </c:pt>
                <c:pt idx="2">
                  <c:v>2013 - 2017 ACS</c:v>
                </c:pt>
              </c:strCache>
            </c:strRef>
          </c:cat>
          <c:val>
            <c:numRef>
              <c:f>'MWV TOTALS'!$C$114:$E$114</c:f>
              <c:numCache>
                <c:formatCode>_(* #,##0_);_(* \(#,##0\);_(* "-"??_);_(@_)</c:formatCode>
                <c:ptCount val="3"/>
                <c:pt idx="0">
                  <c:v>306.0</c:v>
                </c:pt>
                <c:pt idx="1">
                  <c:v>129.0</c:v>
                </c:pt>
                <c:pt idx="2">
                  <c:v>123.0</c:v>
                </c:pt>
              </c:numCache>
            </c:numRef>
          </c:val>
        </c:ser>
        <c:ser>
          <c:idx val="1"/>
          <c:order val="1"/>
          <c:tx>
            <c:strRef>
              <c:f>'MWV TOTALS'!$B$115</c:f>
              <c:strCache>
                <c:ptCount val="1"/>
                <c:pt idx="0">
                  <c:v>For sale only</c:v>
                </c:pt>
              </c:strCache>
            </c:strRef>
          </c:tx>
          <c:invertIfNegative val="0"/>
          <c:cat>
            <c:strRef>
              <c:f>'MWV TOTALS'!$C$113:$E$113</c:f>
              <c:strCache>
                <c:ptCount val="3"/>
                <c:pt idx="0">
                  <c:v>2000 CENSUS</c:v>
                </c:pt>
                <c:pt idx="1">
                  <c:v>2006 - 2010 ACS</c:v>
                </c:pt>
                <c:pt idx="2">
                  <c:v>2013 - 2017 ACS</c:v>
                </c:pt>
              </c:strCache>
            </c:strRef>
          </c:cat>
          <c:val>
            <c:numRef>
              <c:f>'MWV TOTALS'!$C$115:$E$115</c:f>
              <c:numCache>
                <c:formatCode>_(* #,##0_);_(* \(#,##0\);_(* "-"??_);_(@_)</c:formatCode>
                <c:ptCount val="3"/>
                <c:pt idx="0">
                  <c:v>203.0</c:v>
                </c:pt>
                <c:pt idx="1">
                  <c:v>292.0</c:v>
                </c:pt>
                <c:pt idx="2">
                  <c:v>332.0</c:v>
                </c:pt>
              </c:numCache>
            </c:numRef>
          </c:val>
        </c:ser>
        <c:ser>
          <c:idx val="2"/>
          <c:order val="2"/>
          <c:tx>
            <c:strRef>
              <c:f>'MWV TOTALS'!$B$116</c:f>
              <c:strCache>
                <c:ptCount val="1"/>
                <c:pt idx="0">
                  <c:v>Rented or sold, not occupied</c:v>
                </c:pt>
              </c:strCache>
            </c:strRef>
          </c:tx>
          <c:invertIfNegative val="0"/>
          <c:cat>
            <c:strRef>
              <c:f>'MWV TOTALS'!$C$113:$E$113</c:f>
              <c:strCache>
                <c:ptCount val="3"/>
                <c:pt idx="0">
                  <c:v>2000 CENSUS</c:v>
                </c:pt>
                <c:pt idx="1">
                  <c:v>2006 - 2010 ACS</c:v>
                </c:pt>
                <c:pt idx="2">
                  <c:v>2013 - 2017 ACS</c:v>
                </c:pt>
              </c:strCache>
            </c:strRef>
          </c:cat>
          <c:val>
            <c:numRef>
              <c:f>'MWV TOTALS'!$C$116:$E$116</c:f>
              <c:numCache>
                <c:formatCode>_(* #,##0_);_(* \(#,##0\);_(* "-"??_);_(@_)</c:formatCode>
                <c:ptCount val="3"/>
                <c:pt idx="0">
                  <c:v>83.0</c:v>
                </c:pt>
                <c:pt idx="1">
                  <c:v>111.0</c:v>
                </c:pt>
                <c:pt idx="2">
                  <c:v>28.0</c:v>
                </c:pt>
              </c:numCache>
            </c:numRef>
          </c:val>
        </c:ser>
        <c:ser>
          <c:idx val="3"/>
          <c:order val="3"/>
          <c:tx>
            <c:strRef>
              <c:f>'MWV TOTALS'!$B$117</c:f>
              <c:strCache>
                <c:ptCount val="1"/>
                <c:pt idx="0">
                  <c:v>Migratory Workers</c:v>
                </c:pt>
              </c:strCache>
            </c:strRef>
          </c:tx>
          <c:invertIfNegative val="0"/>
          <c:cat>
            <c:strRef>
              <c:f>'MWV TOTALS'!$C$113:$E$113</c:f>
              <c:strCache>
                <c:ptCount val="3"/>
                <c:pt idx="0">
                  <c:v>2000 CENSUS</c:v>
                </c:pt>
                <c:pt idx="1">
                  <c:v>2006 - 2010 ACS</c:v>
                </c:pt>
                <c:pt idx="2">
                  <c:v>2013 - 2017 ACS</c:v>
                </c:pt>
              </c:strCache>
            </c:strRef>
          </c:cat>
          <c:val>
            <c:numRef>
              <c:f>'MWV TOTALS'!$C$117:$E$117</c:f>
              <c:numCache>
                <c:formatCode>General</c:formatCode>
                <c:ptCount val="3"/>
                <c:pt idx="0" formatCode="_(* #,##0_);_(* \(#,##0\);_(* &quot;-&quot;??_);_(@_)">
                  <c:v>1.0</c:v>
                </c:pt>
                <c:pt idx="1">
                  <c:v>15.0</c:v>
                </c:pt>
                <c:pt idx="2" formatCode="_(* #,##0_);_(* \(#,##0\);_(* &quot;-&quot;??_);_(@_)">
                  <c:v>48.0</c:v>
                </c:pt>
              </c:numCache>
            </c:numRef>
          </c:val>
        </c:ser>
        <c:dLbls>
          <c:showLegendKey val="0"/>
          <c:showVal val="1"/>
          <c:showCatName val="0"/>
          <c:showSerName val="0"/>
          <c:showPercent val="0"/>
          <c:showBubbleSize val="0"/>
        </c:dLbls>
        <c:gapWidth val="150"/>
        <c:overlap val="-25"/>
        <c:axId val="2146324040"/>
        <c:axId val="2145412744"/>
      </c:barChart>
      <c:catAx>
        <c:axId val="2146324040"/>
        <c:scaling>
          <c:orientation val="minMax"/>
        </c:scaling>
        <c:delete val="0"/>
        <c:axPos val="b"/>
        <c:majorTickMark val="none"/>
        <c:minorTickMark val="none"/>
        <c:tickLblPos val="nextTo"/>
        <c:crossAx val="2145412744"/>
        <c:crosses val="autoZero"/>
        <c:auto val="1"/>
        <c:lblAlgn val="ctr"/>
        <c:lblOffset val="100"/>
        <c:noMultiLvlLbl val="0"/>
      </c:catAx>
      <c:valAx>
        <c:axId val="2145412744"/>
        <c:scaling>
          <c:orientation val="minMax"/>
        </c:scaling>
        <c:delete val="1"/>
        <c:axPos val="l"/>
        <c:numFmt formatCode="_(* #,##0_);_(* \(#,##0\);_(* &quot;-&quot;??_);_(@_)" sourceLinked="1"/>
        <c:majorTickMark val="none"/>
        <c:minorTickMark val="none"/>
        <c:tickLblPos val="nextTo"/>
        <c:crossAx val="2146324040"/>
        <c:crosses val="autoZero"/>
        <c:crossBetween val="between"/>
      </c:valAx>
      <c:spPr>
        <a:noFill/>
        <a:ln w="25400">
          <a:noFill/>
        </a:ln>
      </c:spPr>
    </c:plotArea>
    <c:legend>
      <c:legendPos val="t"/>
      <c:layout>
        <c:manualLayout>
          <c:xMode val="edge"/>
          <c:yMode val="edge"/>
          <c:x val="0.010647076936612"/>
          <c:y val="0.0"/>
          <c:w val="0.973119253948005"/>
          <c:h val="0.133729893685468"/>
        </c:manualLayout>
      </c:layout>
      <c:overlay val="0"/>
    </c:legend>
    <c:plotVisOnly val="1"/>
    <c:dispBlanksAs val="gap"/>
    <c:showDLblsOverMax val="0"/>
  </c:chart>
  <c:spPr>
    <a:ln>
      <a:noFill/>
    </a:ln>
  </c:spPr>
  <c:txPr>
    <a:bodyPr/>
    <a:lstStyle/>
    <a:p>
      <a:pPr>
        <a:defRPr sz="1600" b="1"/>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plotArea>
      <c:layout/>
      <c:barChart>
        <c:barDir val="col"/>
        <c:grouping val="clustered"/>
        <c:varyColors val="0"/>
        <c:ser>
          <c:idx val="0"/>
          <c:order val="0"/>
          <c:invertIfNegative val="0"/>
          <c:dLbls>
            <c:txPr>
              <a:bodyPr/>
              <a:lstStyle/>
              <a:p>
                <a:pPr>
                  <a:defRPr b="1"/>
                </a:pPr>
                <a:endParaRPr lang="en-US"/>
              </a:p>
            </c:txPr>
            <c:showLegendKey val="0"/>
            <c:showVal val="1"/>
            <c:showCatName val="0"/>
            <c:showSerName val="0"/>
            <c:showPercent val="0"/>
            <c:showBubbleSize val="0"/>
            <c:showLeaderLines val="0"/>
          </c:dLbls>
          <c:cat>
            <c:strRef>
              <c:f>Sheet1!$G$139:$K$139</c:f>
              <c:strCache>
                <c:ptCount val="5"/>
                <c:pt idx="0">
                  <c:v>Under 125K</c:v>
                </c:pt>
                <c:pt idx="1">
                  <c:v>125K-249K</c:v>
                </c:pt>
                <c:pt idx="2">
                  <c:v>250K - 399K</c:v>
                </c:pt>
                <c:pt idx="3">
                  <c:v>400K - 499K</c:v>
                </c:pt>
                <c:pt idx="4">
                  <c:v>500K +</c:v>
                </c:pt>
              </c:strCache>
            </c:strRef>
          </c:cat>
          <c:val>
            <c:numRef>
              <c:f>Sheet1!$G$140:$K$140</c:f>
              <c:numCache>
                <c:formatCode>General</c:formatCode>
                <c:ptCount val="5"/>
                <c:pt idx="0">
                  <c:v>10.0</c:v>
                </c:pt>
                <c:pt idx="1">
                  <c:v>25.0</c:v>
                </c:pt>
                <c:pt idx="2" formatCode="_(* #,##0_);_(* \(#,##0\);_(* &quot;-&quot;??_);_(@_)">
                  <c:v>28.0</c:v>
                </c:pt>
                <c:pt idx="3">
                  <c:v>12.0</c:v>
                </c:pt>
                <c:pt idx="4">
                  <c:v>19.0</c:v>
                </c:pt>
              </c:numCache>
            </c:numRef>
          </c:val>
        </c:ser>
        <c:dLbls>
          <c:showLegendKey val="0"/>
          <c:showVal val="1"/>
          <c:showCatName val="0"/>
          <c:showSerName val="0"/>
          <c:showPercent val="0"/>
          <c:showBubbleSize val="0"/>
        </c:dLbls>
        <c:gapWidth val="150"/>
        <c:overlap val="-25"/>
        <c:axId val="-2143643800"/>
        <c:axId val="2119752504"/>
      </c:barChart>
      <c:catAx>
        <c:axId val="-2143643800"/>
        <c:scaling>
          <c:orientation val="minMax"/>
        </c:scaling>
        <c:delete val="0"/>
        <c:axPos val="b"/>
        <c:majorTickMark val="none"/>
        <c:minorTickMark val="none"/>
        <c:tickLblPos val="nextTo"/>
        <c:txPr>
          <a:bodyPr/>
          <a:lstStyle/>
          <a:p>
            <a:pPr>
              <a:defRPr b="1"/>
            </a:pPr>
            <a:endParaRPr lang="en-US"/>
          </a:p>
        </c:txPr>
        <c:crossAx val="2119752504"/>
        <c:crosses val="autoZero"/>
        <c:auto val="1"/>
        <c:lblAlgn val="ctr"/>
        <c:lblOffset val="100"/>
        <c:noMultiLvlLbl val="0"/>
      </c:catAx>
      <c:valAx>
        <c:axId val="2119752504"/>
        <c:scaling>
          <c:orientation val="minMax"/>
        </c:scaling>
        <c:delete val="1"/>
        <c:axPos val="l"/>
        <c:numFmt formatCode="General" sourceLinked="1"/>
        <c:majorTickMark val="out"/>
        <c:minorTickMark val="none"/>
        <c:tickLblPos val="nextTo"/>
        <c:crossAx val="-2143643800"/>
        <c:crosses val="autoZero"/>
        <c:crossBetween val="between"/>
      </c:valAx>
    </c:plotArea>
    <c:plotVisOnly val="1"/>
    <c:dispBlanksAs val="gap"/>
    <c:showDLblsOverMax val="0"/>
  </c:chart>
  <c:spPr>
    <a:ln>
      <a:noFill/>
    </a:ln>
  </c:spPr>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3"/>
    </mc:Choice>
    <mc:Fallback>
      <c:style val="13"/>
    </mc:Fallback>
  </mc:AlternateContent>
  <c:chart>
    <c:autoTitleDeleted val="0"/>
    <c:plotArea>
      <c:layout/>
      <c:barChart>
        <c:barDir val="bar"/>
        <c:grouping val="stacked"/>
        <c:varyColors val="0"/>
        <c:ser>
          <c:idx val="0"/>
          <c:order val="0"/>
          <c:tx>
            <c:strRef>
              <c:f>'MWV TOTALS'!$B$95</c:f>
              <c:strCache>
                <c:ptCount val="1"/>
                <c:pt idx="0">
                  <c:v>% Owner Occupied</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'MWV TOTALS'!$C$94:$E$94</c:f>
              <c:strCache>
                <c:ptCount val="3"/>
                <c:pt idx="0">
                  <c:v>2000 CENSUS</c:v>
                </c:pt>
                <c:pt idx="1">
                  <c:v>2006 - 2010 ACS</c:v>
                </c:pt>
                <c:pt idx="2">
                  <c:v>2013 - 2017 ACS</c:v>
                </c:pt>
              </c:strCache>
            </c:strRef>
          </c:cat>
          <c:val>
            <c:numRef>
              <c:f>'MWV TOTALS'!$C$95:$E$95</c:f>
              <c:numCache>
                <c:formatCode>0%</c:formatCode>
                <c:ptCount val="3"/>
                <c:pt idx="0">
                  <c:v>0.75</c:v>
                </c:pt>
                <c:pt idx="1">
                  <c:v>0.78</c:v>
                </c:pt>
                <c:pt idx="2">
                  <c:v>0.77</c:v>
                </c:pt>
              </c:numCache>
            </c:numRef>
          </c:val>
        </c:ser>
        <c:ser>
          <c:idx val="1"/>
          <c:order val="1"/>
          <c:tx>
            <c:strRef>
              <c:f>'MWV TOTALS'!$B$96</c:f>
              <c:strCache>
                <c:ptCount val="1"/>
                <c:pt idx="0">
                  <c:v>% Renter Occupied</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'MWV TOTALS'!$C$94:$E$94</c:f>
              <c:strCache>
                <c:ptCount val="3"/>
                <c:pt idx="0">
                  <c:v>2000 CENSUS</c:v>
                </c:pt>
                <c:pt idx="1">
                  <c:v>2006 - 2010 ACS</c:v>
                </c:pt>
                <c:pt idx="2">
                  <c:v>2013 - 2017 ACS</c:v>
                </c:pt>
              </c:strCache>
            </c:strRef>
          </c:cat>
          <c:val>
            <c:numRef>
              <c:f>'MWV TOTALS'!$C$96:$E$96</c:f>
              <c:numCache>
                <c:formatCode>0%</c:formatCode>
                <c:ptCount val="3"/>
                <c:pt idx="0">
                  <c:v>0.25</c:v>
                </c:pt>
                <c:pt idx="1">
                  <c:v>0.22</c:v>
                </c:pt>
                <c:pt idx="2">
                  <c:v>0.23</c:v>
                </c:pt>
              </c:numCache>
            </c:numRef>
          </c:val>
        </c:ser>
        <c:dLbls>
          <c:showLegendKey val="0"/>
          <c:showVal val="1"/>
          <c:showCatName val="0"/>
          <c:showSerName val="0"/>
          <c:showPercent val="0"/>
          <c:showBubbleSize val="0"/>
        </c:dLbls>
        <c:gapWidth val="75"/>
        <c:overlap val="100"/>
        <c:axId val="2145771864"/>
        <c:axId val="2143816776"/>
      </c:barChart>
      <c:catAx>
        <c:axId val="2145771864"/>
        <c:scaling>
          <c:orientation val="minMax"/>
        </c:scaling>
        <c:delete val="0"/>
        <c:axPos val="l"/>
        <c:majorTickMark val="none"/>
        <c:minorTickMark val="none"/>
        <c:tickLblPos val="nextTo"/>
        <c:txPr>
          <a:bodyPr/>
          <a:lstStyle/>
          <a:p>
            <a:pPr>
              <a:defRPr b="1"/>
            </a:pPr>
            <a:endParaRPr lang="en-US"/>
          </a:p>
        </c:txPr>
        <c:crossAx val="2143816776"/>
        <c:crosses val="autoZero"/>
        <c:auto val="1"/>
        <c:lblAlgn val="ctr"/>
        <c:lblOffset val="100"/>
        <c:noMultiLvlLbl val="0"/>
      </c:catAx>
      <c:valAx>
        <c:axId val="2143816776"/>
        <c:scaling>
          <c:orientation val="minMax"/>
        </c:scaling>
        <c:delete val="1"/>
        <c:axPos val="b"/>
        <c:numFmt formatCode="0%" sourceLinked="1"/>
        <c:majorTickMark val="none"/>
        <c:minorTickMark val="none"/>
        <c:tickLblPos val="nextTo"/>
        <c:crossAx val="2145771864"/>
        <c:crosses val="autoZero"/>
        <c:crossBetween val="between"/>
      </c:valAx>
    </c:plotArea>
    <c:legend>
      <c:legendPos val="t"/>
      <c:layout/>
      <c:overlay val="0"/>
      <c:txPr>
        <a:bodyPr/>
        <a:lstStyle/>
        <a:p>
          <a:pPr>
            <a:defRPr sz="20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barChart>
        <c:barDir val="bar"/>
        <c:grouping val="clustered"/>
        <c:varyColors val="0"/>
        <c:ser>
          <c:idx val="0"/>
          <c:order val="0"/>
          <c:tx>
            <c:strRef>
              <c:f>'MWV TOTALS'!$B$89</c:f>
              <c:strCache>
                <c:ptCount val="1"/>
                <c:pt idx="0">
                  <c:v>Total Occupied</c:v>
                </c:pt>
              </c:strCache>
            </c:strRef>
          </c:tx>
          <c:invertIfNegative val="0"/>
          <c:dLbls>
            <c:txPr>
              <a:bodyPr/>
              <a:lstStyle/>
              <a:p>
                <a:pPr>
                  <a:defRPr sz="1600" b="1"/>
                </a:pPr>
                <a:endParaRPr lang="en-US"/>
              </a:p>
            </c:txPr>
            <c:showLegendKey val="0"/>
            <c:showVal val="1"/>
            <c:showCatName val="0"/>
            <c:showSerName val="0"/>
            <c:showPercent val="0"/>
            <c:showBubbleSize val="0"/>
            <c:showLeaderLines val="0"/>
          </c:dLbls>
          <c:val>
            <c:numRef>
              <c:f>'MWV TOTALS'!$C$89:$E$89</c:f>
              <c:numCache>
                <c:formatCode>_(* #,##0_);_(* \(#,##0\);_(* "-"??_);_(@_)</c:formatCode>
                <c:ptCount val="3"/>
                <c:pt idx="0">
                  <c:v>11749.0</c:v>
                </c:pt>
                <c:pt idx="1">
                  <c:v>12887.0</c:v>
                </c:pt>
                <c:pt idx="2">
                  <c:v>13617.0</c:v>
                </c:pt>
              </c:numCache>
            </c:numRef>
          </c:val>
        </c:ser>
        <c:ser>
          <c:idx val="1"/>
          <c:order val="1"/>
          <c:tx>
            <c:strRef>
              <c:f>'MWV TOTALS'!$B$90</c:f>
              <c:strCache>
                <c:ptCount val="1"/>
                <c:pt idx="0">
                  <c:v>Owner Occupied </c:v>
                </c:pt>
              </c:strCache>
            </c:strRef>
          </c:tx>
          <c:invertIfNegative val="0"/>
          <c:dLbls>
            <c:txPr>
              <a:bodyPr/>
              <a:lstStyle/>
              <a:p>
                <a:pPr>
                  <a:defRPr sz="1600" b="1"/>
                </a:pPr>
                <a:endParaRPr lang="en-US"/>
              </a:p>
            </c:txPr>
            <c:showLegendKey val="0"/>
            <c:showVal val="1"/>
            <c:showCatName val="0"/>
            <c:showSerName val="0"/>
            <c:showPercent val="0"/>
            <c:showBubbleSize val="0"/>
            <c:showLeaderLines val="0"/>
          </c:dLbls>
          <c:val>
            <c:numRef>
              <c:f>'MWV TOTALS'!$C$90:$E$90</c:f>
              <c:numCache>
                <c:formatCode>_(* #,##0_);_(* \(#,##0\);_(* "-"??_);_(@_)</c:formatCode>
                <c:ptCount val="3"/>
                <c:pt idx="0">
                  <c:v>8788.0</c:v>
                </c:pt>
                <c:pt idx="1">
                  <c:v>9997.0</c:v>
                </c:pt>
                <c:pt idx="2">
                  <c:v>10456.0</c:v>
                </c:pt>
              </c:numCache>
            </c:numRef>
          </c:val>
        </c:ser>
        <c:ser>
          <c:idx val="2"/>
          <c:order val="2"/>
          <c:tx>
            <c:strRef>
              <c:f>'MWV TOTALS'!$B$91</c:f>
              <c:strCache>
                <c:ptCount val="1"/>
                <c:pt idx="0">
                  <c:v>Renter Occupied </c:v>
                </c:pt>
              </c:strCache>
            </c:strRef>
          </c:tx>
          <c:invertIfNegative val="0"/>
          <c:dLbls>
            <c:txPr>
              <a:bodyPr/>
              <a:lstStyle/>
              <a:p>
                <a:pPr>
                  <a:defRPr sz="1600" b="1"/>
                </a:pPr>
                <a:endParaRPr lang="en-US"/>
              </a:p>
            </c:txPr>
            <c:showLegendKey val="0"/>
            <c:showVal val="1"/>
            <c:showCatName val="0"/>
            <c:showSerName val="0"/>
            <c:showPercent val="0"/>
            <c:showBubbleSize val="0"/>
            <c:showLeaderLines val="0"/>
          </c:dLbls>
          <c:val>
            <c:numRef>
              <c:f>'MWV TOTALS'!$C$91:$E$91</c:f>
              <c:numCache>
                <c:formatCode>_(* #,##0_);_(* \(#,##0\);_(* "-"??_);_(@_)</c:formatCode>
                <c:ptCount val="3"/>
                <c:pt idx="0">
                  <c:v>2961.0</c:v>
                </c:pt>
                <c:pt idx="1">
                  <c:v>2890.0</c:v>
                </c:pt>
                <c:pt idx="2">
                  <c:v>3161.0</c:v>
                </c:pt>
              </c:numCache>
            </c:numRef>
          </c:val>
        </c:ser>
        <c:dLbls>
          <c:showLegendKey val="0"/>
          <c:showVal val="1"/>
          <c:showCatName val="0"/>
          <c:showSerName val="0"/>
          <c:showPercent val="0"/>
          <c:showBubbleSize val="0"/>
        </c:dLbls>
        <c:gapWidth val="150"/>
        <c:overlap val="-25"/>
        <c:axId val="2144217144"/>
        <c:axId val="2146144808"/>
      </c:barChart>
      <c:catAx>
        <c:axId val="2144217144"/>
        <c:scaling>
          <c:orientation val="minMax"/>
        </c:scaling>
        <c:delete val="0"/>
        <c:axPos val="l"/>
        <c:majorTickMark val="none"/>
        <c:minorTickMark val="none"/>
        <c:tickLblPos val="nextTo"/>
        <c:crossAx val="2146144808"/>
        <c:crosses val="autoZero"/>
        <c:auto val="1"/>
        <c:lblAlgn val="ctr"/>
        <c:lblOffset val="100"/>
        <c:noMultiLvlLbl val="0"/>
      </c:catAx>
      <c:valAx>
        <c:axId val="2146144808"/>
        <c:scaling>
          <c:orientation val="minMax"/>
        </c:scaling>
        <c:delete val="1"/>
        <c:axPos val="b"/>
        <c:numFmt formatCode="_(* #,##0_);_(* \(#,##0\);_(* &quot;-&quot;??_);_(@_)" sourceLinked="1"/>
        <c:majorTickMark val="out"/>
        <c:minorTickMark val="none"/>
        <c:tickLblPos val="nextTo"/>
        <c:crossAx val="2144217144"/>
        <c:crosses val="autoZero"/>
        <c:crossBetween val="between"/>
      </c:valAx>
    </c:plotArea>
    <c:legend>
      <c:legendPos val="t"/>
      <c:layout/>
      <c:overlay val="0"/>
      <c:txPr>
        <a:bodyPr/>
        <a:lstStyle/>
        <a:p>
          <a:pPr>
            <a:defRPr sz="1600" b="1"/>
          </a:pPr>
          <a:endParaRPr lang="en-US"/>
        </a:p>
      </c:txPr>
    </c:legend>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5E1710-FA1E-794E-8537-A6B95F16DE91}" type="datetimeFigureOut">
              <a:rPr lang="en-US" smtClean="0"/>
              <a:t>9/25/19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2A205F-48AB-AC41-8907-25FBD4EB0B16}" type="slidenum">
              <a:rPr lang="en-US" smtClean="0"/>
              <a:t>‹#›</a:t>
            </a:fld>
            <a:endParaRPr lang="en-US" dirty="0"/>
          </a:p>
        </p:txBody>
      </p:sp>
    </p:spTree>
    <p:extLst>
      <p:ext uri="{BB962C8B-B14F-4D97-AF65-F5344CB8AC3E}">
        <p14:creationId xmlns:p14="http://schemas.microsoft.com/office/powerpoint/2010/main" val="7877044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MWV consists of 14 towns. </a:t>
            </a:r>
            <a:endParaRPr lang="en-US" dirty="0"/>
          </a:p>
        </p:txBody>
      </p:sp>
      <p:sp>
        <p:nvSpPr>
          <p:cNvPr id="4" name="Slide Number Placeholder 3"/>
          <p:cNvSpPr>
            <a:spLocks noGrp="1"/>
          </p:cNvSpPr>
          <p:nvPr>
            <p:ph type="sldNum" sz="quarter" idx="10"/>
          </p:nvPr>
        </p:nvSpPr>
        <p:spPr/>
        <p:txBody>
          <a:bodyPr/>
          <a:lstStyle/>
          <a:p>
            <a:fld id="{BC2A205F-48AB-AC41-8907-25FBD4EB0B16}" type="slidenum">
              <a:rPr lang="en-US" smtClean="0"/>
              <a:t>1</a:t>
            </a:fld>
            <a:endParaRPr lang="en-US" dirty="0"/>
          </a:p>
        </p:txBody>
      </p:sp>
    </p:spTree>
    <p:extLst>
      <p:ext uri="{BB962C8B-B14F-4D97-AF65-F5344CB8AC3E}">
        <p14:creationId xmlns:p14="http://schemas.microsoft.com/office/powerpoint/2010/main" val="1418527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12 units have</a:t>
            </a:r>
            <a:r>
              <a:rPr lang="en-US" baseline="0" dirty="0" smtClean="0"/>
              <a:t> been on the market less than 30 days; </a:t>
            </a:r>
            <a:r>
              <a:rPr lang="en-US" dirty="0" smtClean="0"/>
              <a:t>3 are mobile homes, 4 are Condos and 5 are single family homes. How</a:t>
            </a:r>
            <a:r>
              <a:rPr lang="en-US" baseline="0" dirty="0" smtClean="0"/>
              <a:t> quickly they sell will depend on their condition and location. In any event, the majority of what is on the market </a:t>
            </a:r>
            <a:r>
              <a:rPr lang="mr-IN" baseline="0" dirty="0" smtClean="0"/>
              <a:t>–</a:t>
            </a:r>
            <a:r>
              <a:rPr lang="en-US" baseline="0" dirty="0" smtClean="0"/>
              <a:t> the 59 homes that are priced over $250K, are too expensive for the workforce that can’t find housing. </a:t>
            </a:r>
            <a:endParaRPr lang="en-US" dirty="0"/>
          </a:p>
        </p:txBody>
      </p:sp>
      <p:sp>
        <p:nvSpPr>
          <p:cNvPr id="4" name="Slide Number Placeholder 3"/>
          <p:cNvSpPr>
            <a:spLocks noGrp="1"/>
          </p:cNvSpPr>
          <p:nvPr>
            <p:ph type="sldNum" sz="quarter" idx="10"/>
          </p:nvPr>
        </p:nvSpPr>
        <p:spPr/>
        <p:txBody>
          <a:bodyPr/>
          <a:lstStyle/>
          <a:p>
            <a:fld id="{BC2A205F-48AB-AC41-8907-25FBD4EB0B16}" type="slidenum">
              <a:rPr lang="en-US" smtClean="0"/>
              <a:t>14</a:t>
            </a:fld>
            <a:endParaRPr lang="en-US" dirty="0"/>
          </a:p>
        </p:txBody>
      </p:sp>
    </p:spTree>
    <p:extLst>
      <p:ext uri="{BB962C8B-B14F-4D97-AF65-F5344CB8AC3E}">
        <p14:creationId xmlns:p14="http://schemas.microsoft.com/office/powerpoint/2010/main" val="185034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2A205F-48AB-AC41-8907-25FBD4EB0B16}" type="slidenum">
              <a:rPr lang="en-US" smtClean="0"/>
              <a:t>15</a:t>
            </a:fld>
            <a:endParaRPr lang="en-US" dirty="0"/>
          </a:p>
        </p:txBody>
      </p:sp>
    </p:spTree>
    <p:extLst>
      <p:ext uri="{BB962C8B-B14F-4D97-AF65-F5344CB8AC3E}">
        <p14:creationId xmlns:p14="http://schemas.microsoft.com/office/powerpoint/2010/main" val="2759356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2A205F-48AB-AC41-8907-25FBD4EB0B16}" type="slidenum">
              <a:rPr lang="en-US" smtClean="0"/>
              <a:t>16</a:t>
            </a:fld>
            <a:endParaRPr lang="en-US" dirty="0"/>
          </a:p>
        </p:txBody>
      </p:sp>
    </p:spTree>
    <p:extLst>
      <p:ext uri="{BB962C8B-B14F-4D97-AF65-F5344CB8AC3E}">
        <p14:creationId xmlns:p14="http://schemas.microsoft.com/office/powerpoint/2010/main" val="1965567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pros and cons listed here are what we heard from people the other day at Conway’s BOS meeting. I don’t doubt anything on the pro side nor do I doubt number 1 on the con side but I do doubt number 2. And the reason I doubt it is because the data that I gather tells me something different. Data has a way of clarifying what is happening. When its gathered over time, trends emerge. That kind of information makes for good decision making. I have tracked information on housing using three time intervals. The 2000 census, the 2006-2010  and the 2013- 2017 ACS 5 year estimates. Explain ACS and explain that they are estimates.</a:t>
            </a:r>
            <a:endParaRPr lang="en-US" dirty="0"/>
          </a:p>
        </p:txBody>
      </p:sp>
      <p:sp>
        <p:nvSpPr>
          <p:cNvPr id="4" name="Slide Number Placeholder 3"/>
          <p:cNvSpPr>
            <a:spLocks noGrp="1"/>
          </p:cNvSpPr>
          <p:nvPr>
            <p:ph type="sldNum" sz="quarter" idx="10"/>
          </p:nvPr>
        </p:nvSpPr>
        <p:spPr/>
        <p:txBody>
          <a:bodyPr/>
          <a:lstStyle/>
          <a:p>
            <a:fld id="{BC2A205F-48AB-AC41-8907-25FBD4EB0B16}" type="slidenum">
              <a:rPr lang="en-US" smtClean="0"/>
              <a:t>2</a:t>
            </a:fld>
            <a:endParaRPr lang="en-US" dirty="0"/>
          </a:p>
        </p:txBody>
      </p:sp>
    </p:spTree>
    <p:extLst>
      <p:ext uri="{BB962C8B-B14F-4D97-AF65-F5344CB8AC3E}">
        <p14:creationId xmlns:p14="http://schemas.microsoft.com/office/powerpoint/2010/main" val="4053903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Housing</a:t>
            </a:r>
            <a:r>
              <a:rPr lang="en-US" baseline="0" dirty="0" smtClean="0"/>
              <a:t> unit is a free standing house, a condo an apartment, or a mobile home.  </a:t>
            </a:r>
          </a:p>
          <a:p>
            <a:endParaRPr lang="en-US" dirty="0"/>
          </a:p>
        </p:txBody>
      </p:sp>
      <p:sp>
        <p:nvSpPr>
          <p:cNvPr id="4" name="Slide Number Placeholder 3"/>
          <p:cNvSpPr>
            <a:spLocks noGrp="1"/>
          </p:cNvSpPr>
          <p:nvPr>
            <p:ph type="sldNum" sz="quarter" idx="10"/>
          </p:nvPr>
        </p:nvSpPr>
        <p:spPr/>
        <p:txBody>
          <a:bodyPr/>
          <a:lstStyle/>
          <a:p>
            <a:fld id="{BC2A205F-48AB-AC41-8907-25FBD4EB0B16}" type="slidenum">
              <a:rPr lang="en-US" smtClean="0"/>
              <a:t>3</a:t>
            </a:fld>
            <a:endParaRPr lang="en-US" dirty="0"/>
          </a:p>
        </p:txBody>
      </p:sp>
    </p:spTree>
    <p:extLst>
      <p:ext uri="{BB962C8B-B14F-4D97-AF65-F5344CB8AC3E}">
        <p14:creationId xmlns:p14="http://schemas.microsoft.com/office/powerpoint/2010/main" val="408894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MWV has a very high percentage of vacant homes</a:t>
            </a:r>
            <a:r>
              <a:rPr lang="en-US" baseline="0" dirty="0" smtClean="0"/>
              <a:t> and that is a trend that started in the 60’s and grew by leaps and bounds in the 70’s, 80’s and 90’s. </a:t>
            </a:r>
            <a:endParaRPr lang="en-US" dirty="0"/>
          </a:p>
        </p:txBody>
      </p:sp>
      <p:sp>
        <p:nvSpPr>
          <p:cNvPr id="4" name="Slide Number Placeholder 3"/>
          <p:cNvSpPr>
            <a:spLocks noGrp="1"/>
          </p:cNvSpPr>
          <p:nvPr>
            <p:ph type="sldNum" sz="quarter" idx="10"/>
          </p:nvPr>
        </p:nvSpPr>
        <p:spPr/>
        <p:txBody>
          <a:bodyPr/>
          <a:lstStyle/>
          <a:p>
            <a:fld id="{BC2A205F-48AB-AC41-8907-25FBD4EB0B16}" type="slidenum">
              <a:rPr lang="en-US" smtClean="0"/>
              <a:t>5</a:t>
            </a:fld>
            <a:endParaRPr lang="en-US" dirty="0"/>
          </a:p>
        </p:txBody>
      </p:sp>
    </p:spTree>
    <p:extLst>
      <p:ext uri="{BB962C8B-B14F-4D97-AF65-F5344CB8AC3E}">
        <p14:creationId xmlns:p14="http://schemas.microsoft.com/office/powerpoint/2010/main" val="1282265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great majority of short</a:t>
            </a:r>
            <a:r>
              <a:rPr lang="en-US" baseline="0" dirty="0" smtClean="0"/>
              <a:t>-term rentals take place in seasonal homes. In other words, homes that can not become long term rentals because the owner uses them on </a:t>
            </a:r>
            <a:r>
              <a:rPr lang="en-US" baseline="0" dirty="0" smtClean="0"/>
              <a:t>occasion </a:t>
            </a:r>
            <a:r>
              <a:rPr lang="en-US" baseline="0" dirty="0" smtClean="0"/>
              <a:t>throughout the year. In days of old, people rented their second homes contracted with realtors to rent their homes out by the season and some still my but technology has provided second home owners, as well as primary home owners with the opportunity to rent out by the weekend and earn far more then they could if they rented their home out for an entire season. Home Away was founded in 2005,  Air B&amp;B was founded in 2008, and Vacation </a:t>
            </a:r>
            <a:r>
              <a:rPr lang="en-US" baseline="0" dirty="0" err="1" smtClean="0"/>
              <a:t>Rentals.Com</a:t>
            </a:r>
            <a:r>
              <a:rPr lang="en-US" baseline="0" dirty="0" smtClean="0"/>
              <a:t> founded in 2012</a:t>
            </a:r>
            <a:endParaRPr lang="en-US" dirty="0"/>
          </a:p>
        </p:txBody>
      </p:sp>
      <p:sp>
        <p:nvSpPr>
          <p:cNvPr id="4" name="Slide Number Placeholder 3"/>
          <p:cNvSpPr>
            <a:spLocks noGrp="1"/>
          </p:cNvSpPr>
          <p:nvPr>
            <p:ph type="sldNum" sz="quarter" idx="10"/>
          </p:nvPr>
        </p:nvSpPr>
        <p:spPr/>
        <p:txBody>
          <a:bodyPr/>
          <a:lstStyle/>
          <a:p>
            <a:fld id="{BC2A205F-48AB-AC41-8907-25FBD4EB0B16}" type="slidenum">
              <a:rPr lang="en-US" smtClean="0"/>
              <a:t>8</a:t>
            </a:fld>
            <a:endParaRPr lang="en-US" dirty="0"/>
          </a:p>
        </p:txBody>
      </p:sp>
    </p:spTree>
    <p:extLst>
      <p:ext uri="{BB962C8B-B14F-4D97-AF65-F5344CB8AC3E}">
        <p14:creationId xmlns:p14="http://schemas.microsoft.com/office/powerpoint/2010/main" val="525413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For</a:t>
            </a:r>
            <a:r>
              <a:rPr lang="en-US" baseline="0" dirty="0" smtClean="0"/>
              <a:t> Rent refers to LONG-TERM RENTERS</a:t>
            </a:r>
          </a:p>
          <a:p>
            <a:pPr marL="171450" indent="-171450">
              <a:buFont typeface="Arial"/>
              <a:buChar char="•"/>
            </a:pPr>
            <a:r>
              <a:rPr lang="en-US" baseline="0" dirty="0" smtClean="0"/>
              <a:t>Increased foreclosure rates in 2006-2007 made many owners renters across the US and in MWV; and was eventually the cause of the latest recession. </a:t>
            </a:r>
          </a:p>
          <a:p>
            <a:endParaRPr lang="en-US" dirty="0"/>
          </a:p>
        </p:txBody>
      </p:sp>
      <p:sp>
        <p:nvSpPr>
          <p:cNvPr id="4" name="Slide Number Placeholder 3"/>
          <p:cNvSpPr>
            <a:spLocks noGrp="1"/>
          </p:cNvSpPr>
          <p:nvPr>
            <p:ph type="sldNum" sz="quarter" idx="10"/>
          </p:nvPr>
        </p:nvSpPr>
        <p:spPr/>
        <p:txBody>
          <a:bodyPr/>
          <a:lstStyle/>
          <a:p>
            <a:fld id="{BC2A205F-48AB-AC41-8907-25FBD4EB0B16}" type="slidenum">
              <a:rPr lang="en-US" smtClean="0"/>
              <a:t>10</a:t>
            </a:fld>
            <a:endParaRPr lang="en-US" dirty="0"/>
          </a:p>
        </p:txBody>
      </p:sp>
    </p:spTree>
    <p:extLst>
      <p:ext uri="{BB962C8B-B14F-4D97-AF65-F5344CB8AC3E}">
        <p14:creationId xmlns:p14="http://schemas.microsoft.com/office/powerpoint/2010/main" val="3263917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35 housing units are priced under $250,000 and 59 housing units are $250K</a:t>
            </a:r>
            <a:r>
              <a:rPr lang="en-US" baseline="0" dirty="0" smtClean="0"/>
              <a:t> and higher. When we talk about affordable for the workforce that often finds itself without housing, we are talking about the first two pillars. </a:t>
            </a:r>
            <a:endParaRPr lang="en-US" dirty="0"/>
          </a:p>
        </p:txBody>
      </p:sp>
      <p:sp>
        <p:nvSpPr>
          <p:cNvPr id="4" name="Slide Number Placeholder 3"/>
          <p:cNvSpPr>
            <a:spLocks noGrp="1"/>
          </p:cNvSpPr>
          <p:nvPr>
            <p:ph type="sldNum" sz="quarter" idx="10"/>
          </p:nvPr>
        </p:nvSpPr>
        <p:spPr/>
        <p:txBody>
          <a:bodyPr/>
          <a:lstStyle/>
          <a:p>
            <a:fld id="{BC2A205F-48AB-AC41-8907-25FBD4EB0B16}" type="slidenum">
              <a:rPr lang="en-US" smtClean="0"/>
              <a:t>11</a:t>
            </a:fld>
            <a:endParaRPr lang="en-US" dirty="0"/>
          </a:p>
        </p:txBody>
      </p:sp>
    </p:spTree>
    <p:extLst>
      <p:ext uri="{BB962C8B-B14F-4D97-AF65-F5344CB8AC3E}">
        <p14:creationId xmlns:p14="http://schemas.microsoft.com/office/powerpoint/2010/main" val="2383673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sense of many is that buyers,</a:t>
            </a:r>
            <a:r>
              <a:rPr lang="en-US" baseline="0" dirty="0" smtClean="0"/>
              <a:t> often from out of town,</a:t>
            </a:r>
            <a:r>
              <a:rPr lang="en-US" dirty="0" smtClean="0"/>
              <a:t> are scoffing up affordable properties and turning them into for short term rental</a:t>
            </a:r>
            <a:r>
              <a:rPr lang="en-US" baseline="0" dirty="0" smtClean="0"/>
              <a:t> units.  But looking at how long some units remain on the market demonstrates that</a:t>
            </a:r>
            <a:r>
              <a:rPr lang="mr-IN" baseline="0" dirty="0" smtClean="0"/>
              <a:t>’</a:t>
            </a:r>
            <a:r>
              <a:rPr lang="en-US" baseline="0" dirty="0" smtClean="0"/>
              <a:t>s not happening. 8 Family homes and 4 condos have been on the market for more than 100 days. </a:t>
            </a:r>
            <a:endParaRPr lang="en-US" dirty="0"/>
          </a:p>
        </p:txBody>
      </p:sp>
      <p:sp>
        <p:nvSpPr>
          <p:cNvPr id="4" name="Slide Number Placeholder 3"/>
          <p:cNvSpPr>
            <a:spLocks noGrp="1"/>
          </p:cNvSpPr>
          <p:nvPr>
            <p:ph type="sldNum" sz="quarter" idx="10"/>
          </p:nvPr>
        </p:nvSpPr>
        <p:spPr/>
        <p:txBody>
          <a:bodyPr/>
          <a:lstStyle/>
          <a:p>
            <a:fld id="{BC2A205F-48AB-AC41-8907-25FBD4EB0B16}" type="slidenum">
              <a:rPr lang="en-US" smtClean="0"/>
              <a:t>12</a:t>
            </a:fld>
            <a:endParaRPr lang="en-US" dirty="0"/>
          </a:p>
        </p:txBody>
      </p:sp>
    </p:spTree>
    <p:extLst>
      <p:ext uri="{BB962C8B-B14F-4D97-AF65-F5344CB8AC3E}">
        <p14:creationId xmlns:p14="http://schemas.microsoft.com/office/powerpoint/2010/main" val="2798779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11 units have been on the market for more than 32 and less than 88 days. They</a:t>
            </a:r>
            <a:r>
              <a:rPr lang="en-US" baseline="0" dirty="0" smtClean="0"/>
              <a:t> include 1 mobile home, 4 condos, and 6 SFH.</a:t>
            </a:r>
            <a:endParaRPr lang="en-US" dirty="0"/>
          </a:p>
        </p:txBody>
      </p:sp>
      <p:sp>
        <p:nvSpPr>
          <p:cNvPr id="4" name="Slide Number Placeholder 3"/>
          <p:cNvSpPr>
            <a:spLocks noGrp="1"/>
          </p:cNvSpPr>
          <p:nvPr>
            <p:ph type="sldNum" sz="quarter" idx="10"/>
          </p:nvPr>
        </p:nvSpPr>
        <p:spPr/>
        <p:txBody>
          <a:bodyPr/>
          <a:lstStyle/>
          <a:p>
            <a:fld id="{BC2A205F-48AB-AC41-8907-25FBD4EB0B16}" type="slidenum">
              <a:rPr lang="en-US" smtClean="0"/>
              <a:t>13</a:t>
            </a:fld>
            <a:endParaRPr lang="en-US" dirty="0"/>
          </a:p>
        </p:txBody>
      </p:sp>
    </p:spTree>
    <p:extLst>
      <p:ext uri="{BB962C8B-B14F-4D97-AF65-F5344CB8AC3E}">
        <p14:creationId xmlns:p14="http://schemas.microsoft.com/office/powerpoint/2010/main" val="3957847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9/25/19</a:t>
            </a:fld>
            <a:endParaRPr lang="en-US" dirty="0"/>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dirty="0"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dirty="0" smtClean="0"/>
              <a:t>Click icon to add picture</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dirty="0"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9/25/19</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dirty="0" smtClean="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dirty="0"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9/25/19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9/25/19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9/25/19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9/25/19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9/25/19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dirty="0"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dirty="0"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9/25/19</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chart" Target="../charts/char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1988" y="1123950"/>
            <a:ext cx="7734300" cy="1924050"/>
          </a:xfrm>
        </p:spPr>
        <p:txBody>
          <a:bodyPr/>
          <a:lstStyle/>
          <a:p>
            <a:r>
              <a:rPr lang="en-US" dirty="0" smtClean="0"/>
              <a:t>Short Term </a:t>
            </a:r>
            <a:r>
              <a:rPr lang="en-US" dirty="0" smtClean="0"/>
              <a:t>Rentals</a:t>
            </a:r>
            <a:r>
              <a:rPr lang="en-US" dirty="0"/>
              <a:t/>
            </a:r>
            <a:br>
              <a:rPr lang="en-US" dirty="0"/>
            </a:br>
            <a:r>
              <a:rPr lang="en-US" sz="3600" dirty="0" smtClean="0"/>
              <a:t>and the </a:t>
            </a:r>
            <a:r>
              <a:rPr lang="en-US" sz="3600" dirty="0" smtClean="0"/>
              <a:t>Mt</a:t>
            </a:r>
            <a:r>
              <a:rPr lang="en-US" sz="3600" dirty="0" smtClean="0"/>
              <a:t>. Washington </a:t>
            </a:r>
            <a:r>
              <a:rPr lang="en-US" sz="3600" dirty="0" smtClean="0"/>
              <a:t>Valley</a:t>
            </a:r>
            <a:endParaRPr lang="en-US" sz="3600" dirty="0"/>
          </a:p>
        </p:txBody>
      </p:sp>
      <p:sp>
        <p:nvSpPr>
          <p:cNvPr id="3" name="Subtitle 2"/>
          <p:cNvSpPr>
            <a:spLocks noGrp="1"/>
          </p:cNvSpPr>
          <p:nvPr>
            <p:ph type="subTitle" idx="1"/>
          </p:nvPr>
        </p:nvSpPr>
        <p:spPr>
          <a:xfrm>
            <a:off x="914400" y="3416300"/>
            <a:ext cx="7342188" cy="2489200"/>
          </a:xfrm>
        </p:spPr>
        <p:txBody>
          <a:bodyPr>
            <a:normAutofit/>
          </a:bodyPr>
          <a:lstStyle/>
          <a:p>
            <a:r>
              <a:rPr lang="en-US" dirty="0" smtClean="0"/>
              <a:t>Mt. Washington Valley Towns:</a:t>
            </a:r>
          </a:p>
          <a:p>
            <a:r>
              <a:rPr lang="en-US" dirty="0" smtClean="0"/>
              <a:t>Brownfield </a:t>
            </a:r>
            <a:r>
              <a:rPr lang="en-US" dirty="0" smtClean="0"/>
              <a:t>and Fryeburg Maine and Albany, Bartlett, Chatham, Conway, Eaton, Freedom, Hale’s, Hart’s, Jackson, Madision, Ossipee, and Tamworth, New Hampshire</a:t>
            </a:r>
          </a:p>
          <a:p>
            <a:pPr algn="l"/>
            <a:endParaRPr lang="en-US" dirty="0" smtClean="0"/>
          </a:p>
          <a:p>
            <a:pPr algn="l"/>
            <a:endParaRPr lang="en-US" sz="1800" dirty="0"/>
          </a:p>
        </p:txBody>
      </p:sp>
    </p:spTree>
    <p:extLst>
      <p:ext uri="{BB962C8B-B14F-4D97-AF65-F5344CB8AC3E}">
        <p14:creationId xmlns:p14="http://schemas.microsoft.com/office/powerpoint/2010/main" val="20919274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444500"/>
            <a:ext cx="8420100" cy="1241108"/>
          </a:xfrm>
        </p:spPr>
        <p:txBody>
          <a:bodyPr>
            <a:noAutofit/>
          </a:bodyPr>
          <a:lstStyle/>
          <a:p>
            <a:r>
              <a:rPr lang="en-US" sz="2800" dirty="0" smtClean="0"/>
              <a:t>Vacant for </a:t>
            </a:r>
            <a:r>
              <a:rPr lang="en-US" sz="2800" dirty="0" smtClean="0"/>
              <a:t>Rent, Vacant for Sale</a:t>
            </a:r>
            <a:r>
              <a:rPr lang="en-US" sz="2800" dirty="0" smtClean="0"/>
              <a:t>, </a:t>
            </a:r>
            <a:r>
              <a:rPr lang="en-US" sz="2800" dirty="0" smtClean="0"/>
              <a:t/>
            </a:r>
            <a:br>
              <a:rPr lang="en-US" sz="2800" dirty="0" smtClean="0"/>
            </a:br>
            <a:r>
              <a:rPr lang="en-US" sz="2800" dirty="0" smtClean="0"/>
              <a:t>Rented </a:t>
            </a:r>
            <a:r>
              <a:rPr lang="en-US" sz="2800" dirty="0" smtClean="0"/>
              <a:t>or Sold Not Occupied, </a:t>
            </a:r>
            <a:r>
              <a:rPr lang="en-US" sz="2800" dirty="0" smtClean="0"/>
              <a:t/>
            </a:r>
            <a:br>
              <a:rPr lang="en-US" sz="2800" dirty="0" smtClean="0"/>
            </a:br>
            <a:r>
              <a:rPr lang="en-US" sz="2800" dirty="0" smtClean="0"/>
              <a:t>Migratory </a:t>
            </a:r>
            <a:r>
              <a:rPr lang="en-US" sz="2800" dirty="0" smtClean="0"/>
              <a:t>Workers</a:t>
            </a:r>
            <a:br>
              <a:rPr lang="en-US" sz="2800" dirty="0" smtClean="0"/>
            </a:br>
            <a:endParaRPr lang="en-US" sz="2800" dirty="0"/>
          </a:p>
        </p:txBody>
      </p:sp>
      <p:sp>
        <p:nvSpPr>
          <p:cNvPr id="6" name="TextBox 5"/>
          <p:cNvSpPr txBox="1"/>
          <p:nvPr/>
        </p:nvSpPr>
        <p:spPr>
          <a:xfrm>
            <a:off x="1155700" y="4978400"/>
            <a:ext cx="1676400" cy="1477328"/>
          </a:xfrm>
          <a:prstGeom prst="rect">
            <a:avLst/>
          </a:prstGeom>
          <a:noFill/>
        </p:spPr>
        <p:txBody>
          <a:bodyPr wrap="square" rtlCol="0">
            <a:spAutoFit/>
          </a:bodyPr>
          <a:lstStyle/>
          <a:p>
            <a:r>
              <a:rPr lang="en-US" b="1" dirty="0" smtClean="0"/>
              <a:t>6% of 9,625 Vacant Units</a:t>
            </a:r>
          </a:p>
          <a:p>
            <a:r>
              <a:rPr lang="en-US" b="1" dirty="0" smtClean="0"/>
              <a:t>3% of 21,374 Total Units</a:t>
            </a:r>
          </a:p>
          <a:p>
            <a:r>
              <a:rPr lang="en-US" b="1" dirty="0"/>
              <a:t> </a:t>
            </a:r>
            <a:r>
              <a:rPr lang="en-US" b="1" dirty="0" smtClean="0"/>
              <a:t>   </a:t>
            </a:r>
            <a:endParaRPr lang="en-US" b="1" dirty="0"/>
          </a:p>
        </p:txBody>
      </p:sp>
      <p:sp>
        <p:nvSpPr>
          <p:cNvPr id="7" name="TextBox 6"/>
          <p:cNvSpPr txBox="1"/>
          <p:nvPr/>
        </p:nvSpPr>
        <p:spPr>
          <a:xfrm>
            <a:off x="3733800" y="4978400"/>
            <a:ext cx="1765300" cy="1200329"/>
          </a:xfrm>
          <a:prstGeom prst="rect">
            <a:avLst/>
          </a:prstGeom>
          <a:noFill/>
        </p:spPr>
        <p:txBody>
          <a:bodyPr wrap="square" rtlCol="0">
            <a:spAutoFit/>
          </a:bodyPr>
          <a:lstStyle/>
          <a:p>
            <a:r>
              <a:rPr lang="en-US" b="1" dirty="0" smtClean="0"/>
              <a:t>5% of 11,074 Vacant Units</a:t>
            </a:r>
          </a:p>
          <a:p>
            <a:r>
              <a:rPr lang="en-US" b="1" dirty="0" smtClean="0"/>
              <a:t>3% </a:t>
            </a:r>
            <a:r>
              <a:rPr lang="en-US" b="1" dirty="0" smtClean="0"/>
              <a:t>of 24,488 Total Units </a:t>
            </a:r>
            <a:endParaRPr lang="en-US" b="1" dirty="0"/>
          </a:p>
        </p:txBody>
      </p:sp>
      <p:sp>
        <p:nvSpPr>
          <p:cNvPr id="8" name="TextBox 7"/>
          <p:cNvSpPr txBox="1"/>
          <p:nvPr/>
        </p:nvSpPr>
        <p:spPr>
          <a:xfrm>
            <a:off x="6464299" y="4978400"/>
            <a:ext cx="1930399" cy="1200329"/>
          </a:xfrm>
          <a:prstGeom prst="rect">
            <a:avLst/>
          </a:prstGeom>
          <a:noFill/>
        </p:spPr>
        <p:txBody>
          <a:bodyPr wrap="square" rtlCol="0">
            <a:spAutoFit/>
          </a:bodyPr>
          <a:lstStyle/>
          <a:p>
            <a:r>
              <a:rPr lang="en-US" b="1" dirty="0" smtClean="0"/>
              <a:t>5% </a:t>
            </a:r>
            <a:r>
              <a:rPr lang="en-US" b="1" dirty="0" smtClean="0"/>
              <a:t>of 11,771 Vacant Units</a:t>
            </a:r>
          </a:p>
          <a:p>
            <a:r>
              <a:rPr lang="en-US" b="1" dirty="0" smtClean="0"/>
              <a:t>2% of 25,388 Total Units </a:t>
            </a:r>
            <a:endParaRPr lang="en-US" b="1" dirty="0"/>
          </a:p>
        </p:txBody>
      </p:sp>
      <p:graphicFrame>
        <p:nvGraphicFramePr>
          <p:cNvPr id="9" name="Chart 8"/>
          <p:cNvGraphicFramePr>
            <a:graphicFrameLocks/>
          </p:cNvGraphicFramePr>
          <p:nvPr>
            <p:extLst>
              <p:ext uri="{D42A27DB-BD31-4B8C-83A1-F6EECF244321}">
                <p14:modId xmlns:p14="http://schemas.microsoft.com/office/powerpoint/2010/main" val="1426199441"/>
              </p:ext>
            </p:extLst>
          </p:nvPr>
        </p:nvGraphicFramePr>
        <p:xfrm>
          <a:off x="355600" y="1714500"/>
          <a:ext cx="8420100" cy="3263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0101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244158"/>
            <a:ext cx="8521699" cy="1339850"/>
          </a:xfrm>
        </p:spPr>
        <p:txBody>
          <a:bodyPr>
            <a:normAutofit fontScale="90000"/>
          </a:bodyPr>
          <a:lstStyle/>
          <a:p>
            <a:r>
              <a:rPr lang="en-US" sz="4400" dirty="0" smtClean="0"/>
              <a:t>94 Housing Units for Sale </a:t>
            </a:r>
            <a:r>
              <a:rPr lang="en-US" sz="4400" dirty="0"/>
              <a:t>i</a:t>
            </a:r>
            <a:r>
              <a:rPr lang="en-US" sz="4400" dirty="0" smtClean="0"/>
              <a:t>n Conway </a:t>
            </a:r>
            <a:br>
              <a:rPr lang="en-US" sz="4400" dirty="0" smtClean="0"/>
            </a:br>
            <a:r>
              <a:rPr lang="en-US" sz="3200" dirty="0" smtClean="0"/>
              <a:t>As Of Sept. 26th (at 10 a.m.)</a:t>
            </a:r>
            <a:endParaRPr lang="en-US" sz="3200" dirty="0"/>
          </a:p>
        </p:txBody>
      </p:sp>
      <p:graphicFrame>
        <p:nvGraphicFramePr>
          <p:cNvPr id="7" name="Chart 6"/>
          <p:cNvGraphicFramePr>
            <a:graphicFrameLocks/>
          </p:cNvGraphicFramePr>
          <p:nvPr>
            <p:extLst>
              <p:ext uri="{D42A27DB-BD31-4B8C-83A1-F6EECF244321}">
                <p14:modId xmlns:p14="http://schemas.microsoft.com/office/powerpoint/2010/main" val="128475497"/>
              </p:ext>
            </p:extLst>
          </p:nvPr>
        </p:nvGraphicFramePr>
        <p:xfrm>
          <a:off x="393700" y="1714500"/>
          <a:ext cx="8356600" cy="35687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3380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Units Under $250K on the Market for More </a:t>
            </a:r>
            <a:r>
              <a:rPr lang="en-US" sz="3600" dirty="0"/>
              <a:t>T</a:t>
            </a:r>
            <a:r>
              <a:rPr lang="en-US" sz="3600" dirty="0" smtClean="0"/>
              <a:t>han 100 Days = 12  </a:t>
            </a:r>
            <a:endParaRPr lang="en-US" sz="3600" dirty="0"/>
          </a:p>
        </p:txBody>
      </p:sp>
      <p:graphicFrame>
        <p:nvGraphicFramePr>
          <p:cNvPr id="5" name="Table 4"/>
          <p:cNvGraphicFramePr>
            <a:graphicFrameLocks noGrp="1"/>
          </p:cNvGraphicFramePr>
          <p:nvPr>
            <p:extLst>
              <p:ext uri="{D42A27DB-BD31-4B8C-83A1-F6EECF244321}">
                <p14:modId xmlns:p14="http://schemas.microsoft.com/office/powerpoint/2010/main" val="4144326637"/>
              </p:ext>
            </p:extLst>
          </p:nvPr>
        </p:nvGraphicFramePr>
        <p:xfrm>
          <a:off x="444504" y="1727191"/>
          <a:ext cx="8293095" cy="4749808"/>
        </p:xfrm>
        <a:graphic>
          <a:graphicData uri="http://schemas.openxmlformats.org/drawingml/2006/table">
            <a:tbl>
              <a:tblPr/>
              <a:tblGrid>
                <a:gridCol w="2636462"/>
                <a:gridCol w="804554"/>
                <a:gridCol w="1510086"/>
                <a:gridCol w="928331"/>
                <a:gridCol w="804554"/>
                <a:gridCol w="804554"/>
                <a:gridCol w="804554"/>
              </a:tblGrid>
              <a:tr h="665992">
                <a:tc>
                  <a:txBody>
                    <a:bodyPr/>
                    <a:lstStyle/>
                    <a:p>
                      <a:pPr algn="ctr" fontAlgn="b"/>
                      <a:r>
                        <a:rPr lang="en-US" sz="2000" b="0" i="0" u="none" strike="noStrike" dirty="0">
                          <a:solidFill>
                            <a:srgbClr val="000000"/>
                          </a:solidFill>
                          <a:effectLst/>
                          <a:latin typeface="Calibri"/>
                        </a:rPr>
                        <a:t>ADDRESS</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dirty="0">
                          <a:solidFill>
                            <a:srgbClr val="000000"/>
                          </a:solidFill>
                          <a:effectLst/>
                          <a:latin typeface="Calibri"/>
                        </a:rPr>
                        <a:t>TYPE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dirty="0">
                          <a:solidFill>
                            <a:srgbClr val="000000"/>
                          </a:solidFill>
                          <a:effectLst/>
                          <a:latin typeface="Calibri"/>
                        </a:rPr>
                        <a:t>PRICE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dirty="0">
                          <a:solidFill>
                            <a:srgbClr val="000000"/>
                          </a:solidFill>
                          <a:effectLst/>
                          <a:latin typeface="Calibri"/>
                        </a:rPr>
                        <a:t>SQ FT</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dirty="0">
                          <a:solidFill>
                            <a:srgbClr val="000000"/>
                          </a:solidFill>
                          <a:effectLst/>
                          <a:latin typeface="Calibri"/>
                        </a:rPr>
                        <a:t>BED RMS</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dirty="0">
                          <a:solidFill>
                            <a:srgbClr val="000000"/>
                          </a:solidFill>
                          <a:effectLst/>
                          <a:latin typeface="Calibri"/>
                        </a:rPr>
                        <a:t>BATHS</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dirty="0">
                          <a:solidFill>
                            <a:srgbClr val="000000"/>
                          </a:solidFill>
                          <a:effectLst/>
                          <a:latin typeface="Calibri"/>
                        </a:rPr>
                        <a:t>DOM</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340318">
                <a:tc>
                  <a:txBody>
                    <a:bodyPr/>
                    <a:lstStyle/>
                    <a:p>
                      <a:pPr algn="l" fontAlgn="b"/>
                      <a:r>
                        <a:rPr lang="en-US" sz="2000" b="0" i="0" u="none" strike="noStrike">
                          <a:solidFill>
                            <a:srgbClr val="000000"/>
                          </a:solidFill>
                          <a:effectLst/>
                          <a:latin typeface="Calibri"/>
                        </a:rPr>
                        <a:t>70 Highland Drive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$229,000.00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2392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329</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318">
                <a:tc>
                  <a:txBody>
                    <a:bodyPr/>
                    <a:lstStyle/>
                    <a:p>
                      <a:pPr algn="l" fontAlgn="b"/>
                      <a:r>
                        <a:rPr lang="en-US" sz="2000" b="0" i="0" u="none" strike="noStrike">
                          <a:solidFill>
                            <a:srgbClr val="000000"/>
                          </a:solidFill>
                          <a:effectLst/>
                          <a:latin typeface="Calibri"/>
                        </a:rPr>
                        <a:t>47 West Main St.</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$194,900.00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2000" b="0" i="0" u="none" strike="noStrike">
                          <a:solidFill>
                            <a:srgbClr val="000000"/>
                          </a:solidFill>
                          <a:effectLst/>
                          <a:latin typeface="Calibri"/>
                        </a:rPr>
                        <a:t>1893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dirty="0">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267</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318">
                <a:tc>
                  <a:txBody>
                    <a:bodyPr/>
                    <a:lstStyle/>
                    <a:p>
                      <a:pPr algn="l" fontAlgn="b"/>
                      <a:r>
                        <a:rPr lang="en-US" sz="2000" b="0" i="0" u="none" strike="noStrike">
                          <a:solidFill>
                            <a:srgbClr val="000000"/>
                          </a:solidFill>
                          <a:effectLst/>
                          <a:latin typeface="Calibri"/>
                        </a:rPr>
                        <a:t>135 Beechnut Drive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$229,900.00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2392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dirty="0">
                          <a:solidFill>
                            <a:srgbClr val="000000"/>
                          </a:solidFill>
                          <a:effectLst/>
                          <a:latin typeface="Calibri"/>
                        </a:rPr>
                        <a:t>227</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318">
                <a:tc>
                  <a:txBody>
                    <a:bodyPr/>
                    <a:lstStyle/>
                    <a:p>
                      <a:pPr algn="l" fontAlgn="b"/>
                      <a:r>
                        <a:rPr lang="en-US" sz="2000" b="0" i="0" u="none" strike="noStrike">
                          <a:solidFill>
                            <a:srgbClr val="000000"/>
                          </a:solidFill>
                          <a:effectLst/>
                          <a:latin typeface="Calibri"/>
                        </a:rPr>
                        <a:t>14 Ingles Lane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$235,000.00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2256</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162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318">
                <a:tc>
                  <a:txBody>
                    <a:bodyPr/>
                    <a:lstStyle/>
                    <a:p>
                      <a:pPr algn="l" fontAlgn="b"/>
                      <a:r>
                        <a:rPr lang="en-US" sz="2000" b="0" i="0" u="none" strike="noStrike">
                          <a:solidFill>
                            <a:srgbClr val="000000"/>
                          </a:solidFill>
                          <a:effectLst/>
                          <a:latin typeface="Calibri"/>
                        </a:rPr>
                        <a:t>40 Jackson Ave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$34,800.00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804</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147</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318">
                <a:tc>
                  <a:txBody>
                    <a:bodyPr/>
                    <a:lstStyle/>
                    <a:p>
                      <a:pPr algn="l" fontAlgn="b"/>
                      <a:r>
                        <a:rPr lang="en-US" sz="2000" b="0" i="0" u="none" strike="noStrike">
                          <a:solidFill>
                            <a:srgbClr val="000000"/>
                          </a:solidFill>
                          <a:effectLst/>
                          <a:latin typeface="Calibri"/>
                        </a:rPr>
                        <a:t>27 Banfill Lane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$169,000.00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3400</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7</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5</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129</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318">
                <a:tc>
                  <a:txBody>
                    <a:bodyPr/>
                    <a:lstStyle/>
                    <a:p>
                      <a:pPr algn="l" fontAlgn="b"/>
                      <a:r>
                        <a:rPr lang="nb-NO" sz="2000" b="0" i="0" u="none" strike="noStrike">
                          <a:solidFill>
                            <a:srgbClr val="000000"/>
                          </a:solidFill>
                          <a:effectLst/>
                          <a:latin typeface="Calibri"/>
                        </a:rPr>
                        <a:t>99 Pine St.</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Condo</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$150,000.00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0" i="0" u="none" strike="noStrike">
                          <a:solidFill>
                            <a:srgbClr val="000000"/>
                          </a:solidFill>
                          <a:effectLst/>
                          <a:latin typeface="Calibri"/>
                        </a:rPr>
                        <a:t>1034</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2000" b="0" i="0" u="none" strike="noStrike">
                          <a:solidFill>
                            <a:srgbClr val="000000"/>
                          </a:solidFill>
                          <a:effectLst/>
                          <a:latin typeface="Calibri"/>
                        </a:rPr>
                        <a:t>118</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318">
                <a:tc>
                  <a:txBody>
                    <a:bodyPr/>
                    <a:lstStyle/>
                    <a:p>
                      <a:pPr algn="l" fontAlgn="b"/>
                      <a:r>
                        <a:rPr lang="en-US" sz="2000" b="0" i="0" u="none" strike="noStrike">
                          <a:solidFill>
                            <a:srgbClr val="000000"/>
                          </a:solidFill>
                          <a:effectLst/>
                          <a:latin typeface="Calibri"/>
                        </a:rPr>
                        <a:t>156 East Main St.</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$189,900.00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2000" b="0" i="0" u="none" strike="noStrike">
                          <a:solidFill>
                            <a:srgbClr val="000000"/>
                          </a:solidFill>
                          <a:effectLst/>
                          <a:latin typeface="Calibri"/>
                        </a:rPr>
                        <a:t>1111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dirty="0">
                          <a:solidFill>
                            <a:srgbClr val="000000"/>
                          </a:solidFill>
                          <a:effectLst/>
                          <a:latin typeface="Calibri"/>
                        </a:rPr>
                        <a:t>104</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318">
                <a:tc>
                  <a:txBody>
                    <a:bodyPr/>
                    <a:lstStyle/>
                    <a:p>
                      <a:pPr algn="l" fontAlgn="b"/>
                      <a:r>
                        <a:rPr lang="de-DE" sz="2000" b="0" i="0" u="none" strike="noStrike">
                          <a:solidFill>
                            <a:srgbClr val="000000"/>
                          </a:solidFill>
                          <a:effectLst/>
                          <a:latin typeface="Calibri"/>
                        </a:rPr>
                        <a:t>137 Main St.</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$198,900.00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2260</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dirty="0">
                          <a:solidFill>
                            <a:srgbClr val="000000"/>
                          </a:solidFill>
                          <a:effectLst/>
                          <a:latin typeface="Calibri"/>
                        </a:rPr>
                        <a:t>104</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318">
                <a:tc>
                  <a:txBody>
                    <a:bodyPr/>
                    <a:lstStyle/>
                    <a:p>
                      <a:pPr algn="l" fontAlgn="b"/>
                      <a:r>
                        <a:rPr lang="en-US" sz="2000" b="0" i="0" u="none" strike="noStrike">
                          <a:solidFill>
                            <a:srgbClr val="000000"/>
                          </a:solidFill>
                          <a:effectLst/>
                          <a:latin typeface="Calibri"/>
                        </a:rPr>
                        <a:t>2955 WHT MTN HWY</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Condo</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$6,500.00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415</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103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318">
                <a:tc>
                  <a:txBody>
                    <a:bodyPr/>
                    <a:lstStyle/>
                    <a:p>
                      <a:pPr algn="l" fontAlgn="b"/>
                      <a:r>
                        <a:rPr lang="en-US" sz="2000" b="0" i="0" u="none" strike="noStrike">
                          <a:solidFill>
                            <a:srgbClr val="000000"/>
                          </a:solidFill>
                          <a:effectLst/>
                          <a:latin typeface="Calibri"/>
                        </a:rPr>
                        <a:t>2955 WHT MTN HWY</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Condo</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$9,500.00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415</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103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318">
                <a:tc>
                  <a:txBody>
                    <a:bodyPr/>
                    <a:lstStyle/>
                    <a:p>
                      <a:pPr algn="l" fontAlgn="b"/>
                      <a:r>
                        <a:rPr lang="en-US" sz="2000" b="0" i="0" u="none" strike="noStrike">
                          <a:solidFill>
                            <a:srgbClr val="000000"/>
                          </a:solidFill>
                          <a:effectLst/>
                          <a:latin typeface="Calibri"/>
                        </a:rPr>
                        <a:t>2955 WHT MTN HWY</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Condo</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$15,800.00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415</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103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66168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Units Under $</a:t>
            </a:r>
            <a:r>
              <a:rPr lang="en-US" sz="3600" dirty="0" smtClean="0"/>
              <a:t>250K </a:t>
            </a:r>
            <a:r>
              <a:rPr lang="en-US" sz="3600" dirty="0"/>
              <a:t>on the Market </a:t>
            </a:r>
            <a:r>
              <a:rPr lang="en-US" sz="3600" dirty="0" smtClean="0"/>
              <a:t> 30 to 87 Days = 11  </a:t>
            </a:r>
            <a:endParaRPr lang="en-US" sz="3600" dirty="0"/>
          </a:p>
        </p:txBody>
      </p:sp>
      <p:graphicFrame>
        <p:nvGraphicFramePr>
          <p:cNvPr id="7" name="Table 6"/>
          <p:cNvGraphicFramePr>
            <a:graphicFrameLocks noGrp="1"/>
          </p:cNvGraphicFramePr>
          <p:nvPr>
            <p:extLst>
              <p:ext uri="{D42A27DB-BD31-4B8C-83A1-F6EECF244321}">
                <p14:modId xmlns:p14="http://schemas.microsoft.com/office/powerpoint/2010/main" val="1125812077"/>
              </p:ext>
            </p:extLst>
          </p:nvPr>
        </p:nvGraphicFramePr>
        <p:xfrm>
          <a:off x="419102" y="1803400"/>
          <a:ext cx="8267697" cy="4720419"/>
        </p:xfrm>
        <a:graphic>
          <a:graphicData uri="http://schemas.openxmlformats.org/drawingml/2006/table">
            <a:tbl>
              <a:tblPr/>
              <a:tblGrid>
                <a:gridCol w="2628387"/>
                <a:gridCol w="802090"/>
                <a:gridCol w="1505461"/>
                <a:gridCol w="925489"/>
                <a:gridCol w="802090"/>
                <a:gridCol w="802090"/>
                <a:gridCol w="802090"/>
              </a:tblGrid>
              <a:tr h="712954">
                <a:tc>
                  <a:txBody>
                    <a:bodyPr/>
                    <a:lstStyle/>
                    <a:p>
                      <a:pPr algn="ctr" fontAlgn="b"/>
                      <a:r>
                        <a:rPr lang="en-US" sz="2000" b="0" i="0" u="none" strike="noStrike" dirty="0">
                          <a:solidFill>
                            <a:srgbClr val="000000"/>
                          </a:solidFill>
                          <a:effectLst/>
                          <a:latin typeface="Calibri"/>
                        </a:rPr>
                        <a:t>ADDRESS</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TYPE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PRICE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SQ FT</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BED RMS</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BATHS</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DOM</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364315">
                <a:tc>
                  <a:txBody>
                    <a:bodyPr/>
                    <a:lstStyle/>
                    <a:p>
                      <a:pPr algn="l" fontAlgn="b"/>
                      <a:r>
                        <a:rPr lang="en-US" sz="2000" b="0" i="0" u="none" strike="noStrike" dirty="0">
                          <a:solidFill>
                            <a:srgbClr val="000000"/>
                          </a:solidFill>
                          <a:effectLst/>
                          <a:latin typeface="Calibri"/>
                        </a:rPr>
                        <a:t>25 Hunting Ridge Road</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Mobile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$69,000.00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1,508</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a:rPr>
                        <a:t>87</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315">
                <a:tc>
                  <a:txBody>
                    <a:bodyPr/>
                    <a:lstStyle/>
                    <a:p>
                      <a:pPr algn="l" fontAlgn="b"/>
                      <a:r>
                        <a:rPr lang="en-US" sz="2000" b="0" i="0" u="none" strike="noStrike">
                          <a:solidFill>
                            <a:srgbClr val="000000"/>
                          </a:solidFill>
                          <a:effectLst/>
                          <a:latin typeface="Calibri"/>
                        </a:rPr>
                        <a:t>59 Lyric Lane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Condo</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$134,900.00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1064</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dirty="0">
                          <a:solidFill>
                            <a:srgbClr val="000000"/>
                          </a:solidFill>
                          <a:effectLst/>
                          <a:latin typeface="Calibri"/>
                        </a:rPr>
                        <a:t>87</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315">
                <a:tc>
                  <a:txBody>
                    <a:bodyPr/>
                    <a:lstStyle/>
                    <a:p>
                      <a:pPr algn="l" fontAlgn="b"/>
                      <a:r>
                        <a:rPr lang="en-US" sz="2000" b="0" i="0" u="none" strike="noStrike">
                          <a:solidFill>
                            <a:srgbClr val="000000"/>
                          </a:solidFill>
                          <a:effectLst/>
                          <a:latin typeface="Calibri"/>
                        </a:rPr>
                        <a:t>30 Moat Brook Drive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$137,500.00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812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85</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315">
                <a:tc>
                  <a:txBody>
                    <a:bodyPr/>
                    <a:lstStyle/>
                    <a:p>
                      <a:pPr algn="l" fontAlgn="b"/>
                      <a:r>
                        <a:rPr lang="en-US" sz="2000" b="0" i="0" u="none" strike="noStrike">
                          <a:solidFill>
                            <a:srgbClr val="000000"/>
                          </a:solidFill>
                          <a:effectLst/>
                          <a:latin typeface="Calibri"/>
                        </a:rPr>
                        <a:t>45 Bear Puddin Lane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Condo</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$159,000.00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1321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85</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315">
                <a:tc>
                  <a:txBody>
                    <a:bodyPr/>
                    <a:lstStyle/>
                    <a:p>
                      <a:pPr algn="l" fontAlgn="b"/>
                      <a:r>
                        <a:rPr lang="en-US" sz="2000" b="0" i="0" u="none" strike="noStrike">
                          <a:solidFill>
                            <a:srgbClr val="000000"/>
                          </a:solidFill>
                          <a:effectLst/>
                          <a:latin typeface="Calibri"/>
                        </a:rPr>
                        <a:t>170 Mountain View Dr.</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$199,900.00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1670</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dirty="0">
                          <a:solidFill>
                            <a:srgbClr val="000000"/>
                          </a:solidFill>
                          <a:effectLst/>
                          <a:latin typeface="Calibri"/>
                        </a:rPr>
                        <a:t>82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315">
                <a:tc>
                  <a:txBody>
                    <a:bodyPr/>
                    <a:lstStyle/>
                    <a:p>
                      <a:pPr algn="l" fontAlgn="b"/>
                      <a:r>
                        <a:rPr lang="en-US" sz="2000" b="0" i="0" u="none" strike="noStrike">
                          <a:solidFill>
                            <a:srgbClr val="000000"/>
                          </a:solidFill>
                          <a:effectLst/>
                          <a:latin typeface="Calibri"/>
                        </a:rPr>
                        <a:t>18 Farrington Ave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$195,000.00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1454</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73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315">
                <a:tc>
                  <a:txBody>
                    <a:bodyPr/>
                    <a:lstStyle/>
                    <a:p>
                      <a:pPr algn="l" fontAlgn="b"/>
                      <a:r>
                        <a:rPr lang="en-US" sz="2000" b="0" i="0" u="none" strike="noStrike">
                          <a:solidFill>
                            <a:srgbClr val="000000"/>
                          </a:solidFill>
                          <a:effectLst/>
                          <a:latin typeface="Calibri"/>
                        </a:rPr>
                        <a:t>689 Kearsarge Road</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Condo</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$173,000.00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a:rPr>
                        <a:t>875</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60</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315">
                <a:tc>
                  <a:txBody>
                    <a:bodyPr/>
                    <a:lstStyle/>
                    <a:p>
                      <a:pPr algn="l" fontAlgn="b"/>
                      <a:r>
                        <a:rPr lang="en-US" sz="2000" b="0" i="0" u="none" strike="noStrike">
                          <a:solidFill>
                            <a:srgbClr val="000000"/>
                          </a:solidFill>
                          <a:effectLst/>
                          <a:latin typeface="Calibri"/>
                        </a:rPr>
                        <a:t>21 Cranmore Road</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Condo</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$247,500.00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1632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53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315">
                <a:tc>
                  <a:txBody>
                    <a:bodyPr/>
                    <a:lstStyle/>
                    <a:p>
                      <a:pPr algn="l" fontAlgn="b"/>
                      <a:r>
                        <a:rPr lang="en-US" sz="2000" b="0" i="0" u="none" strike="noStrike">
                          <a:solidFill>
                            <a:srgbClr val="000000"/>
                          </a:solidFill>
                          <a:effectLst/>
                          <a:latin typeface="Calibri"/>
                        </a:rPr>
                        <a:t>195 Maple Manor Road</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$100,000.00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1296</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0</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uk-UA" sz="2000" b="0" i="0" u="none" strike="noStrike" dirty="0">
                          <a:solidFill>
                            <a:srgbClr val="000000"/>
                          </a:solidFill>
                          <a:effectLst/>
                          <a:latin typeface="Calibri"/>
                        </a:rPr>
                        <a:t>51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315">
                <a:tc>
                  <a:txBody>
                    <a:bodyPr/>
                    <a:lstStyle/>
                    <a:p>
                      <a:pPr algn="l" fontAlgn="b"/>
                      <a:r>
                        <a:rPr lang="en-US" sz="2000" b="0" i="0" u="none" strike="noStrike" dirty="0">
                          <a:solidFill>
                            <a:srgbClr val="000000"/>
                          </a:solidFill>
                          <a:effectLst/>
                          <a:latin typeface="Calibri"/>
                        </a:rPr>
                        <a:t>TBD Webster Road</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$229,900.00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1316</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43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315">
                <a:tc>
                  <a:txBody>
                    <a:bodyPr/>
                    <a:lstStyle/>
                    <a:p>
                      <a:pPr algn="l" fontAlgn="b"/>
                      <a:r>
                        <a:rPr lang="en-US" sz="1800" b="0" i="0" u="none" strike="noStrike" dirty="0">
                          <a:solidFill>
                            <a:srgbClr val="000000"/>
                          </a:solidFill>
                          <a:effectLst/>
                          <a:latin typeface="Calibri"/>
                        </a:rPr>
                        <a:t>60 </a:t>
                      </a:r>
                      <a:r>
                        <a:rPr lang="en-US" sz="1800" b="0" i="0" u="none" strike="noStrike" dirty="0" err="1">
                          <a:solidFill>
                            <a:srgbClr val="000000"/>
                          </a:solidFill>
                          <a:effectLst/>
                          <a:latin typeface="Calibri"/>
                        </a:rPr>
                        <a:t>Pequawket</a:t>
                      </a:r>
                      <a:r>
                        <a:rPr lang="en-US" sz="1800" b="0" i="0" u="none" strike="noStrike" dirty="0">
                          <a:solidFill>
                            <a:srgbClr val="000000"/>
                          </a:solidFill>
                          <a:effectLst/>
                          <a:latin typeface="Calibri"/>
                        </a:rPr>
                        <a:t> Drive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a:rPr>
                        <a:t>SFH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 $239,000.00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800" b="0" i="0" u="none" strike="noStrike" dirty="0">
                          <a:solidFill>
                            <a:srgbClr val="000000"/>
                          </a:solidFill>
                          <a:effectLst/>
                          <a:latin typeface="Calibri"/>
                        </a:rPr>
                        <a:t>1800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33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59185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12 Affordable Housing Units have been on the market less than 30 days.</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2763367919"/>
              </p:ext>
            </p:extLst>
          </p:nvPr>
        </p:nvGraphicFramePr>
        <p:xfrm>
          <a:off x="393697" y="1714504"/>
          <a:ext cx="8407402" cy="4660899"/>
        </p:xfrm>
        <a:graphic>
          <a:graphicData uri="http://schemas.openxmlformats.org/drawingml/2006/table">
            <a:tbl>
              <a:tblPr/>
              <a:tblGrid>
                <a:gridCol w="2672799"/>
                <a:gridCol w="815644"/>
                <a:gridCol w="1530900"/>
                <a:gridCol w="941127"/>
                <a:gridCol w="815644"/>
                <a:gridCol w="815644"/>
                <a:gridCol w="815644"/>
              </a:tblGrid>
              <a:tr h="637611">
                <a:tc>
                  <a:txBody>
                    <a:bodyPr/>
                    <a:lstStyle/>
                    <a:p>
                      <a:pPr algn="ctr" fontAlgn="b"/>
                      <a:r>
                        <a:rPr lang="en-US" sz="2000" b="0" i="0" u="none" strike="noStrike" dirty="0">
                          <a:solidFill>
                            <a:srgbClr val="000000"/>
                          </a:solidFill>
                          <a:effectLst/>
                          <a:latin typeface="Calibri"/>
                        </a:rPr>
                        <a:t>ADDRESS</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TYPE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PRICE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SQ FT</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BED RMS</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BATHS</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DOM</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335274">
                <a:tc>
                  <a:txBody>
                    <a:bodyPr/>
                    <a:lstStyle/>
                    <a:p>
                      <a:pPr algn="l" fontAlgn="b"/>
                      <a:r>
                        <a:rPr lang="en-US" sz="2000" b="0" i="0" u="none" strike="noStrike">
                          <a:solidFill>
                            <a:srgbClr val="000000"/>
                          </a:solidFill>
                          <a:effectLst/>
                          <a:latin typeface="Calibri"/>
                        </a:rPr>
                        <a:t>98 Woodland Grove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$129,000.00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dirty="0">
                          <a:solidFill>
                            <a:srgbClr val="000000"/>
                          </a:solidFill>
                          <a:effectLst/>
                          <a:latin typeface="Calibri"/>
                        </a:rPr>
                        <a:t>1288</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27</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274">
                <a:tc>
                  <a:txBody>
                    <a:bodyPr/>
                    <a:lstStyle/>
                    <a:p>
                      <a:pPr algn="l" fontAlgn="b"/>
                      <a:r>
                        <a:rPr lang="en-US" sz="2000" b="0" i="0" u="none" strike="noStrike">
                          <a:solidFill>
                            <a:srgbClr val="000000"/>
                          </a:solidFill>
                          <a:effectLst/>
                          <a:latin typeface="Calibri"/>
                        </a:rPr>
                        <a:t>179 Webster Road</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Condo</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$179,000.00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dirty="0">
                          <a:solidFill>
                            <a:srgbClr val="000000"/>
                          </a:solidFill>
                          <a:effectLst/>
                          <a:latin typeface="Calibri"/>
                        </a:rPr>
                        <a:t>1877</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26</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274">
                <a:tc>
                  <a:txBody>
                    <a:bodyPr/>
                    <a:lstStyle/>
                    <a:p>
                      <a:pPr algn="l" fontAlgn="b"/>
                      <a:r>
                        <a:rPr lang="en-US" sz="2000" b="0" i="0" u="none" strike="noStrike">
                          <a:solidFill>
                            <a:srgbClr val="000000"/>
                          </a:solidFill>
                          <a:effectLst/>
                          <a:latin typeface="Calibri"/>
                        </a:rPr>
                        <a:t>113 Mechanic St.</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$239,900.00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uk-UA" sz="2000" b="0" i="0" u="none" strike="noStrike">
                          <a:solidFill>
                            <a:srgbClr val="000000"/>
                          </a:solidFill>
                          <a:effectLst/>
                          <a:latin typeface="Calibri"/>
                        </a:rPr>
                        <a:t>772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19</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274">
                <a:tc>
                  <a:txBody>
                    <a:bodyPr/>
                    <a:lstStyle/>
                    <a:p>
                      <a:pPr algn="l" fontAlgn="b"/>
                      <a:r>
                        <a:rPr lang="en-US" sz="2000" b="0" i="0" u="none" strike="noStrike">
                          <a:solidFill>
                            <a:srgbClr val="000000"/>
                          </a:solidFill>
                          <a:effectLst/>
                          <a:latin typeface="Calibri"/>
                        </a:rPr>
                        <a:t>221 Webster Road</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Condo</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$171,000.00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1466</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a:rPr>
                        <a:t>18</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274">
                <a:tc>
                  <a:txBody>
                    <a:bodyPr/>
                    <a:lstStyle/>
                    <a:p>
                      <a:pPr algn="l" fontAlgn="b"/>
                      <a:r>
                        <a:rPr lang="en-US" sz="2000" b="0" i="0" u="none" strike="noStrike">
                          <a:solidFill>
                            <a:srgbClr val="000000"/>
                          </a:solidFill>
                          <a:effectLst/>
                          <a:latin typeface="Calibri"/>
                        </a:rPr>
                        <a:t>19 Eagle Ledge Loop</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Mobile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$55,900.00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924</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16</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274">
                <a:tc>
                  <a:txBody>
                    <a:bodyPr/>
                    <a:lstStyle/>
                    <a:p>
                      <a:pPr algn="l" fontAlgn="b"/>
                      <a:r>
                        <a:rPr lang="en-US" sz="2000" b="0" i="0" u="none" strike="noStrike">
                          <a:solidFill>
                            <a:srgbClr val="000000"/>
                          </a:solidFill>
                          <a:effectLst/>
                          <a:latin typeface="Calibri"/>
                        </a:rPr>
                        <a:t>5 Mount Lyman Way</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Mobile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$109,000.00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1568</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15</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274">
                <a:tc>
                  <a:txBody>
                    <a:bodyPr/>
                    <a:lstStyle/>
                    <a:p>
                      <a:pPr algn="l" fontAlgn="b"/>
                      <a:r>
                        <a:rPr lang="en-US" sz="2000" b="0" i="0" u="none" strike="noStrike">
                          <a:solidFill>
                            <a:srgbClr val="000000"/>
                          </a:solidFill>
                          <a:effectLst/>
                          <a:latin typeface="Calibri"/>
                        </a:rPr>
                        <a:t>114 Rebecca Lane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$239,900.00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1008</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dirty="0">
                          <a:solidFill>
                            <a:srgbClr val="000000"/>
                          </a:solidFill>
                          <a:effectLst/>
                          <a:latin typeface="Calibri"/>
                        </a:rPr>
                        <a:t>13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274">
                <a:tc>
                  <a:txBody>
                    <a:bodyPr/>
                    <a:lstStyle/>
                    <a:p>
                      <a:pPr algn="l" fontAlgn="b"/>
                      <a:r>
                        <a:rPr lang="en-US" sz="2000" b="0" i="0" u="none" strike="noStrike">
                          <a:solidFill>
                            <a:srgbClr val="000000"/>
                          </a:solidFill>
                          <a:effectLst/>
                          <a:latin typeface="Calibri"/>
                        </a:rPr>
                        <a:t>59 Haynesville Ave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Condo</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$130,000.00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1229</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9</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274">
                <a:tc>
                  <a:txBody>
                    <a:bodyPr/>
                    <a:lstStyle/>
                    <a:p>
                      <a:pPr algn="l" fontAlgn="b"/>
                      <a:r>
                        <a:rPr lang="de-DE" sz="2000" b="0" i="0" u="none" strike="noStrike">
                          <a:solidFill>
                            <a:srgbClr val="000000"/>
                          </a:solidFill>
                          <a:effectLst/>
                          <a:latin typeface="Calibri"/>
                        </a:rPr>
                        <a:t>10 J St.</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 $185,000.00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932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7</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274">
                <a:tc>
                  <a:txBody>
                    <a:bodyPr/>
                    <a:lstStyle/>
                    <a:p>
                      <a:pPr algn="l" fontAlgn="b"/>
                      <a:r>
                        <a:rPr lang="en-US" sz="2000" b="0" i="0" u="none" strike="noStrike">
                          <a:solidFill>
                            <a:srgbClr val="000000"/>
                          </a:solidFill>
                          <a:effectLst/>
                          <a:latin typeface="Calibri"/>
                        </a:rPr>
                        <a:t>401 Modock Hill Rd.</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SFH</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$229,000.00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1620</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6</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274">
                <a:tc>
                  <a:txBody>
                    <a:bodyPr/>
                    <a:lstStyle/>
                    <a:p>
                      <a:pPr algn="l" fontAlgn="b"/>
                      <a:r>
                        <a:rPr lang="en-US" sz="2000" b="0" i="0" u="none" strike="noStrike">
                          <a:solidFill>
                            <a:srgbClr val="000000"/>
                          </a:solidFill>
                          <a:effectLst/>
                          <a:latin typeface="Calibri"/>
                        </a:rPr>
                        <a:t>145 Blake Hill Road</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Mobile</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$79,900.00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1084</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274">
                <a:tc>
                  <a:txBody>
                    <a:bodyPr/>
                    <a:lstStyle/>
                    <a:p>
                      <a:pPr algn="l" fontAlgn="b"/>
                      <a:r>
                        <a:rPr lang="en-US" sz="2000" b="0" i="0" u="none" strike="noStrike">
                          <a:solidFill>
                            <a:srgbClr val="000000"/>
                          </a:solidFill>
                          <a:effectLst/>
                          <a:latin typeface="Calibri"/>
                        </a:rPr>
                        <a:t>12 Forest Pk Way</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Condo</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 $114,900.00 </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2000" b="0" i="0" u="none" strike="noStrike">
                          <a:solidFill>
                            <a:srgbClr val="000000"/>
                          </a:solidFill>
                          <a:effectLst/>
                          <a:latin typeface="Calibri"/>
                        </a:rPr>
                        <a:t>1188</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3</a:t>
                      </a:r>
                    </a:p>
                  </a:txBody>
                  <a:tcPr marL="10963" marR="10963" marT="109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753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Housing Crisis</a:t>
            </a:r>
            <a:endParaRPr lang="en-US" dirty="0"/>
          </a:p>
        </p:txBody>
      </p:sp>
      <p:pic>
        <p:nvPicPr>
          <p:cNvPr id="4" name="Picture 3" descr="housing-affordability copy 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4100" y="1728470"/>
            <a:ext cx="4419600" cy="2119630"/>
          </a:xfrm>
          <a:prstGeom prst="rect">
            <a:avLst/>
          </a:prstGeom>
        </p:spPr>
      </p:pic>
      <p:sp>
        <p:nvSpPr>
          <p:cNvPr id="3" name="Content Placeholder 2"/>
          <p:cNvSpPr>
            <a:spLocks noGrp="1"/>
          </p:cNvSpPr>
          <p:nvPr>
            <p:ph idx="1"/>
          </p:nvPr>
        </p:nvSpPr>
        <p:spPr>
          <a:xfrm>
            <a:off x="457200" y="3441700"/>
            <a:ext cx="8267700" cy="2844800"/>
          </a:xfrm>
        </p:spPr>
        <p:txBody>
          <a:bodyPr>
            <a:normAutofit/>
          </a:bodyPr>
          <a:lstStyle/>
          <a:p>
            <a:pPr marL="0" indent="0" algn="ctr">
              <a:buNone/>
            </a:pPr>
            <a:r>
              <a:rPr lang="en-US" sz="4000" dirty="0" smtClean="0"/>
              <a:t>AFFORDABLE INVENTORY </a:t>
            </a:r>
          </a:p>
          <a:p>
            <a:pPr marL="0" indent="0" algn="ctr">
              <a:buNone/>
            </a:pPr>
            <a:r>
              <a:rPr lang="en-US" sz="4000" dirty="0" smtClean="0"/>
              <a:t>CRISIS </a:t>
            </a:r>
          </a:p>
          <a:p>
            <a:pPr marL="0" indent="0" algn="ctr">
              <a:buNone/>
            </a:pPr>
            <a:r>
              <a:rPr lang="en-US" sz="4000" dirty="0" smtClean="0"/>
              <a:t>Homes for Purchase and for Rent</a:t>
            </a:r>
            <a:endParaRPr lang="en-US" sz="4000" dirty="0"/>
          </a:p>
        </p:txBody>
      </p:sp>
    </p:spTree>
    <p:extLst>
      <p:ext uri="{BB962C8B-B14F-4D97-AF65-F5344CB8AC3E}">
        <p14:creationId xmlns:p14="http://schemas.microsoft.com/office/powerpoint/2010/main" val="2461851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87904" y="312065"/>
            <a:ext cx="7520007" cy="1261884"/>
          </a:xfrm>
          <a:prstGeom prst="rect">
            <a:avLst/>
          </a:prstGeom>
          <a:noFill/>
        </p:spPr>
        <p:txBody>
          <a:bodyPr wrap="none" rtlCol="0">
            <a:spAutoFit/>
          </a:bodyPr>
          <a:lstStyle/>
          <a:p>
            <a:pPr algn="ctr"/>
            <a:r>
              <a:rPr lang="en-US" sz="4000" dirty="0" smtClean="0"/>
              <a:t>MWV Owner </a:t>
            </a:r>
            <a:r>
              <a:rPr lang="en-US" sz="4000" dirty="0"/>
              <a:t>&amp;</a:t>
            </a:r>
            <a:r>
              <a:rPr lang="en-US" sz="4000" dirty="0" smtClean="0"/>
              <a:t> </a:t>
            </a:r>
            <a:r>
              <a:rPr lang="en-US" sz="4000" dirty="0" smtClean="0"/>
              <a:t>Renter Occupied</a:t>
            </a:r>
          </a:p>
          <a:p>
            <a:pPr algn="ctr"/>
            <a:r>
              <a:rPr lang="en-US" sz="3600" dirty="0" smtClean="0"/>
              <a:t>As a Percentage of Total</a:t>
            </a:r>
            <a:endParaRPr lang="en-US" sz="3600" dirty="0"/>
          </a:p>
        </p:txBody>
      </p:sp>
      <p:graphicFrame>
        <p:nvGraphicFramePr>
          <p:cNvPr id="4" name="Chart 3"/>
          <p:cNvGraphicFramePr>
            <a:graphicFrameLocks/>
          </p:cNvGraphicFramePr>
          <p:nvPr>
            <p:extLst>
              <p:ext uri="{D42A27DB-BD31-4B8C-83A1-F6EECF244321}">
                <p14:modId xmlns:p14="http://schemas.microsoft.com/office/powerpoint/2010/main" val="2767137812"/>
              </p:ext>
            </p:extLst>
          </p:nvPr>
        </p:nvGraphicFramePr>
        <p:xfrm>
          <a:off x="723900" y="1790700"/>
          <a:ext cx="79248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723900" y="4658836"/>
            <a:ext cx="8013700" cy="1477328"/>
          </a:xfrm>
          <a:prstGeom prst="rect">
            <a:avLst/>
          </a:prstGeom>
        </p:spPr>
        <p:txBody>
          <a:bodyPr wrap="square">
            <a:spAutoFit/>
          </a:bodyPr>
          <a:lstStyle/>
          <a:p>
            <a:r>
              <a:rPr lang="en-US" b="1" dirty="0"/>
              <a:t>MAINE 2013 - 2017 ACS </a:t>
            </a:r>
            <a:r>
              <a:rPr lang="en-US" b="1" dirty="0" smtClean="0">
                <a:solidFill>
                  <a:srgbClr val="FF0000"/>
                </a:solidFill>
              </a:rPr>
              <a:t>OWNER</a:t>
            </a:r>
            <a:r>
              <a:rPr lang="en-US" b="1" dirty="0" smtClean="0"/>
              <a:t> </a:t>
            </a:r>
            <a:r>
              <a:rPr lang="en-US" b="1" dirty="0" smtClean="0">
                <a:solidFill>
                  <a:srgbClr val="FF0000"/>
                </a:solidFill>
              </a:rPr>
              <a:t>OCC. </a:t>
            </a:r>
            <a:r>
              <a:rPr lang="en-US" b="1" dirty="0">
                <a:solidFill>
                  <a:srgbClr val="FF0000"/>
                </a:solidFill>
              </a:rPr>
              <a:t>= </a:t>
            </a:r>
            <a:r>
              <a:rPr lang="en-US" b="1" dirty="0" smtClean="0">
                <a:solidFill>
                  <a:srgbClr val="FF0000"/>
                </a:solidFill>
              </a:rPr>
              <a:t>72%    RENTER OCC </a:t>
            </a:r>
            <a:r>
              <a:rPr lang="en-US" b="1" dirty="0">
                <a:solidFill>
                  <a:srgbClr val="FF0000"/>
                </a:solidFill>
              </a:rPr>
              <a:t>= </a:t>
            </a:r>
            <a:r>
              <a:rPr lang="en-US" b="1" dirty="0" smtClean="0">
                <a:solidFill>
                  <a:srgbClr val="FF0000"/>
                </a:solidFill>
              </a:rPr>
              <a:t>28%</a:t>
            </a:r>
            <a:endParaRPr lang="en-US" b="1" dirty="0">
              <a:solidFill>
                <a:srgbClr val="FF0000"/>
              </a:solidFill>
            </a:endParaRPr>
          </a:p>
          <a:p>
            <a:endParaRPr lang="en-US" dirty="0"/>
          </a:p>
          <a:p>
            <a:r>
              <a:rPr lang="en-US" b="1" dirty="0"/>
              <a:t>NH         2013 - 2017 ACS </a:t>
            </a:r>
            <a:r>
              <a:rPr lang="en-US" b="1" dirty="0" smtClean="0">
                <a:solidFill>
                  <a:srgbClr val="FF0000"/>
                </a:solidFill>
              </a:rPr>
              <a:t>OWNER</a:t>
            </a:r>
            <a:r>
              <a:rPr lang="en-US" b="1" dirty="0" smtClean="0"/>
              <a:t> </a:t>
            </a:r>
            <a:r>
              <a:rPr lang="en-US" b="1" dirty="0" smtClean="0">
                <a:solidFill>
                  <a:srgbClr val="FF0000"/>
                </a:solidFill>
              </a:rPr>
              <a:t>OCC. </a:t>
            </a:r>
            <a:r>
              <a:rPr lang="en-US" b="1" dirty="0">
                <a:solidFill>
                  <a:srgbClr val="FF0000"/>
                </a:solidFill>
              </a:rPr>
              <a:t>= </a:t>
            </a:r>
            <a:r>
              <a:rPr lang="en-US" b="1" dirty="0" smtClean="0">
                <a:solidFill>
                  <a:srgbClr val="FF0000"/>
                </a:solidFill>
              </a:rPr>
              <a:t>70%    RENTER OCC </a:t>
            </a:r>
            <a:r>
              <a:rPr lang="en-US" b="1" dirty="0">
                <a:solidFill>
                  <a:srgbClr val="FF0000"/>
                </a:solidFill>
              </a:rPr>
              <a:t>= </a:t>
            </a:r>
            <a:r>
              <a:rPr lang="en-US" b="1" dirty="0" smtClean="0">
                <a:solidFill>
                  <a:srgbClr val="FF0000"/>
                </a:solidFill>
              </a:rPr>
              <a:t>30%</a:t>
            </a:r>
          </a:p>
          <a:p>
            <a:endParaRPr lang="en-US" dirty="0">
              <a:solidFill>
                <a:srgbClr val="FF0000"/>
              </a:solidFill>
            </a:endParaRPr>
          </a:p>
          <a:p>
            <a:r>
              <a:rPr lang="en-US" b="1" dirty="0" smtClean="0"/>
              <a:t>US          2013 -2017 ACS</a:t>
            </a:r>
            <a:r>
              <a:rPr lang="en-US" b="1" dirty="0" smtClean="0">
                <a:solidFill>
                  <a:srgbClr val="FF0000"/>
                </a:solidFill>
              </a:rPr>
              <a:t>  OWNER OCC. = 64%    RENTER OCC = 36%</a:t>
            </a:r>
            <a:endParaRPr lang="en-US" b="1" dirty="0">
              <a:solidFill>
                <a:srgbClr val="FF0000"/>
              </a:solidFill>
            </a:endParaRPr>
          </a:p>
        </p:txBody>
      </p:sp>
    </p:spTree>
    <p:extLst>
      <p:ext uri="{BB962C8B-B14F-4D97-AF65-F5344CB8AC3E}">
        <p14:creationId xmlns:p14="http://schemas.microsoft.com/office/powerpoint/2010/main" val="31920067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Categories of Occupied Housing </a:t>
            </a:r>
            <a:endParaRPr lang="en-US" dirty="0"/>
          </a:p>
        </p:txBody>
      </p:sp>
      <p:sp>
        <p:nvSpPr>
          <p:cNvPr id="6" name="TextBox 5"/>
          <p:cNvSpPr txBox="1"/>
          <p:nvPr/>
        </p:nvSpPr>
        <p:spPr>
          <a:xfrm>
            <a:off x="900113" y="4737100"/>
            <a:ext cx="7481887" cy="1477328"/>
          </a:xfrm>
          <a:prstGeom prst="rect">
            <a:avLst/>
          </a:prstGeom>
          <a:noFill/>
        </p:spPr>
        <p:txBody>
          <a:bodyPr wrap="square" rtlCol="0">
            <a:spAutoFit/>
          </a:bodyPr>
          <a:lstStyle/>
          <a:p>
            <a:r>
              <a:rPr lang="en-US" dirty="0" smtClean="0">
                <a:solidFill>
                  <a:srgbClr val="FF0000"/>
                </a:solidFill>
              </a:rPr>
              <a:t>14% </a:t>
            </a:r>
            <a:r>
              <a:rPr lang="en-US" dirty="0" smtClean="0">
                <a:solidFill>
                  <a:srgbClr val="FF0000"/>
                </a:solidFill>
              </a:rPr>
              <a:t>Increase in owner occupied </a:t>
            </a:r>
            <a:r>
              <a:rPr lang="en-US" dirty="0" smtClean="0"/>
              <a:t>and </a:t>
            </a:r>
            <a:r>
              <a:rPr lang="en-US" dirty="0" smtClean="0">
                <a:solidFill>
                  <a:srgbClr val="FF0000"/>
                </a:solidFill>
              </a:rPr>
              <a:t>a </a:t>
            </a:r>
            <a:r>
              <a:rPr lang="en-US" dirty="0" smtClean="0">
                <a:solidFill>
                  <a:srgbClr val="FF0000"/>
                </a:solidFill>
              </a:rPr>
              <a:t>2% </a:t>
            </a:r>
            <a:r>
              <a:rPr lang="en-US" dirty="0" smtClean="0">
                <a:solidFill>
                  <a:srgbClr val="FF0000"/>
                </a:solidFill>
              </a:rPr>
              <a:t>decrease</a:t>
            </a:r>
            <a:r>
              <a:rPr lang="en-US" dirty="0" smtClean="0">
                <a:solidFill>
                  <a:srgbClr val="FF0000"/>
                </a:solidFill>
              </a:rPr>
              <a:t> </a:t>
            </a:r>
            <a:r>
              <a:rPr lang="en-US" dirty="0" smtClean="0">
                <a:solidFill>
                  <a:srgbClr val="FF0000"/>
                </a:solidFill>
              </a:rPr>
              <a:t>in renter occupied </a:t>
            </a:r>
            <a:r>
              <a:rPr lang="en-US" dirty="0" smtClean="0"/>
              <a:t>housing between the 2000 Census and </a:t>
            </a:r>
            <a:r>
              <a:rPr lang="en-US" dirty="0" smtClean="0"/>
              <a:t>2010 </a:t>
            </a:r>
            <a:r>
              <a:rPr lang="en-US" dirty="0" smtClean="0"/>
              <a:t>ACS.</a:t>
            </a:r>
          </a:p>
          <a:p>
            <a:endParaRPr lang="en-US" dirty="0"/>
          </a:p>
          <a:p>
            <a:r>
              <a:rPr lang="en-US" dirty="0">
                <a:solidFill>
                  <a:srgbClr val="FF0000"/>
                </a:solidFill>
              </a:rPr>
              <a:t>5</a:t>
            </a:r>
            <a:r>
              <a:rPr lang="en-US" dirty="0" smtClean="0">
                <a:solidFill>
                  <a:srgbClr val="FF0000"/>
                </a:solidFill>
              </a:rPr>
              <a:t>% </a:t>
            </a:r>
            <a:r>
              <a:rPr lang="en-US" dirty="0" smtClean="0">
                <a:solidFill>
                  <a:srgbClr val="FF0000"/>
                </a:solidFill>
              </a:rPr>
              <a:t>Increase in owner occupied </a:t>
            </a:r>
            <a:r>
              <a:rPr lang="en-US" dirty="0" smtClean="0"/>
              <a:t>and a </a:t>
            </a:r>
            <a:r>
              <a:rPr lang="en-US" dirty="0" smtClean="0">
                <a:solidFill>
                  <a:srgbClr val="FF0000"/>
                </a:solidFill>
              </a:rPr>
              <a:t>9% increase</a:t>
            </a:r>
            <a:r>
              <a:rPr lang="en-US" dirty="0" smtClean="0">
                <a:solidFill>
                  <a:srgbClr val="FF0000"/>
                </a:solidFill>
              </a:rPr>
              <a:t> </a:t>
            </a:r>
            <a:r>
              <a:rPr lang="en-US" dirty="0" smtClean="0">
                <a:solidFill>
                  <a:srgbClr val="FF0000"/>
                </a:solidFill>
              </a:rPr>
              <a:t>in renter occupied </a:t>
            </a:r>
            <a:r>
              <a:rPr lang="en-US" dirty="0" smtClean="0"/>
              <a:t>housing between the </a:t>
            </a:r>
            <a:r>
              <a:rPr lang="en-US" dirty="0" smtClean="0"/>
              <a:t>2010 </a:t>
            </a:r>
            <a:r>
              <a:rPr lang="en-US" dirty="0" smtClean="0"/>
              <a:t>ACS and the 2017 ACS.  </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064379942"/>
              </p:ext>
            </p:extLst>
          </p:nvPr>
        </p:nvGraphicFramePr>
        <p:xfrm>
          <a:off x="762000" y="1638300"/>
          <a:ext cx="7747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30664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244158"/>
            <a:ext cx="8483600" cy="1339850"/>
          </a:xfrm>
        </p:spPr>
        <p:txBody>
          <a:bodyPr>
            <a:normAutofit/>
          </a:bodyPr>
          <a:lstStyle/>
          <a:p>
            <a:r>
              <a:rPr lang="en-US" sz="4000" dirty="0" smtClean="0"/>
              <a:t>Short-term Rentals:  Public Opinion</a:t>
            </a:r>
            <a:endParaRPr lang="en-US" sz="4000" dirty="0"/>
          </a:p>
        </p:txBody>
      </p:sp>
      <p:sp>
        <p:nvSpPr>
          <p:cNvPr id="3" name="Content Placeholder 2"/>
          <p:cNvSpPr>
            <a:spLocks noGrp="1"/>
          </p:cNvSpPr>
          <p:nvPr>
            <p:ph idx="1"/>
          </p:nvPr>
        </p:nvSpPr>
        <p:spPr>
          <a:xfrm>
            <a:off x="750888" y="2663511"/>
            <a:ext cx="3481387" cy="1844989"/>
          </a:xfrm>
        </p:spPr>
        <p:txBody>
          <a:bodyPr>
            <a:normAutofit/>
          </a:bodyPr>
          <a:lstStyle/>
          <a:p>
            <a:pPr marL="457200" indent="-457200">
              <a:buFont typeface="+mj-lt"/>
              <a:buAutoNum type="arabicPeriod"/>
            </a:pPr>
            <a:r>
              <a:rPr lang="en-US" sz="2000" dirty="0" smtClean="0"/>
              <a:t>Increased $$$$</a:t>
            </a:r>
          </a:p>
          <a:p>
            <a:pPr lvl="1"/>
            <a:r>
              <a:rPr lang="en-US" sz="2000" dirty="0" smtClean="0"/>
              <a:t>Owners (of STR)</a:t>
            </a:r>
          </a:p>
          <a:p>
            <a:pPr lvl="1"/>
            <a:r>
              <a:rPr lang="en-US" sz="2000" dirty="0" smtClean="0"/>
              <a:t>Businesses </a:t>
            </a:r>
          </a:p>
          <a:p>
            <a:pPr marL="457200" indent="-457200">
              <a:buFont typeface="+mj-lt"/>
              <a:buAutoNum type="arabicPeriod"/>
            </a:pPr>
            <a:r>
              <a:rPr lang="en-US" sz="2000" dirty="0" smtClean="0"/>
              <a:t>Property Rights Intact</a:t>
            </a:r>
          </a:p>
          <a:p>
            <a:endParaRPr lang="en-US" sz="2000" dirty="0" smtClean="0"/>
          </a:p>
          <a:p>
            <a:pPr marL="350838" lvl="1" indent="0">
              <a:buNone/>
            </a:pPr>
            <a:endParaRPr lang="en-US" sz="2000" dirty="0"/>
          </a:p>
        </p:txBody>
      </p:sp>
      <p:sp>
        <p:nvSpPr>
          <p:cNvPr id="4" name="Content Placeholder 2"/>
          <p:cNvSpPr txBox="1">
            <a:spLocks/>
          </p:cNvSpPr>
          <p:nvPr/>
        </p:nvSpPr>
        <p:spPr>
          <a:xfrm>
            <a:off x="4751388" y="2663511"/>
            <a:ext cx="3871912" cy="2048189"/>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pPr marL="457200" indent="-457200">
              <a:buFont typeface="+mj-lt"/>
              <a:buAutoNum type="arabicPeriod"/>
            </a:pPr>
            <a:r>
              <a:rPr lang="en-US" sz="2000" dirty="0" smtClean="0"/>
              <a:t>Neighborhood Problems</a:t>
            </a:r>
          </a:p>
          <a:p>
            <a:pPr lvl="1"/>
            <a:r>
              <a:rPr lang="en-US" sz="2000" dirty="0" smtClean="0"/>
              <a:t>Over Crowding</a:t>
            </a:r>
          </a:p>
          <a:p>
            <a:pPr lvl="1"/>
            <a:r>
              <a:rPr lang="en-US" sz="2000" dirty="0" smtClean="0"/>
              <a:t>Noise &amp; Illegal Activity</a:t>
            </a:r>
          </a:p>
          <a:p>
            <a:pPr marL="457200" indent="-457200">
              <a:buFont typeface="+mj-lt"/>
              <a:buAutoNum type="arabicPeriod"/>
            </a:pPr>
            <a:r>
              <a:rPr lang="en-US" sz="2000" dirty="0" smtClean="0">
                <a:solidFill>
                  <a:srgbClr val="FF0000"/>
                </a:solidFill>
              </a:rPr>
              <a:t>Impacting the Workforce Housing Supply</a:t>
            </a:r>
          </a:p>
          <a:p>
            <a:endParaRPr lang="en-US" dirty="0" smtClean="0"/>
          </a:p>
          <a:p>
            <a:pPr marL="350838" lvl="1" indent="0">
              <a:buFont typeface="Arial" pitchFamily="34" charset="0"/>
              <a:buNone/>
            </a:pPr>
            <a:endParaRPr lang="en-US" dirty="0"/>
          </a:p>
        </p:txBody>
      </p:sp>
      <p:sp>
        <p:nvSpPr>
          <p:cNvPr id="8" name="Rectangle 7"/>
          <p:cNvSpPr/>
          <p:nvPr/>
        </p:nvSpPr>
        <p:spPr>
          <a:xfrm>
            <a:off x="863600" y="4812963"/>
            <a:ext cx="7594600" cy="1477328"/>
          </a:xfrm>
          <a:prstGeom prst="rect">
            <a:avLst/>
          </a:prstGeom>
        </p:spPr>
        <p:txBody>
          <a:bodyPr wrap="square">
            <a:spAutoFit/>
          </a:bodyPr>
          <a:lstStyle/>
          <a:p>
            <a:r>
              <a:rPr lang="en-US" dirty="0">
                <a:solidFill>
                  <a:srgbClr val="FF0000"/>
                </a:solidFill>
              </a:rPr>
              <a:t>Sources for this and the following slides:</a:t>
            </a:r>
          </a:p>
          <a:p>
            <a:r>
              <a:rPr lang="en-US" dirty="0"/>
              <a:t>2000 Census</a:t>
            </a:r>
          </a:p>
          <a:p>
            <a:r>
              <a:rPr lang="en-US" dirty="0"/>
              <a:t>2006-2010 American Community Survey 5-Year Estimates (2010 ACS)</a:t>
            </a:r>
          </a:p>
          <a:p>
            <a:r>
              <a:rPr lang="en-US" dirty="0"/>
              <a:t>2013-2017 American Community Survey 5-Year Estimates (2017 ACS)</a:t>
            </a:r>
          </a:p>
          <a:p>
            <a:endParaRPr lang="en-US" dirty="0"/>
          </a:p>
        </p:txBody>
      </p:sp>
      <p:sp>
        <p:nvSpPr>
          <p:cNvPr id="9" name="TextBox 8"/>
          <p:cNvSpPr txBox="1"/>
          <p:nvPr/>
        </p:nvSpPr>
        <p:spPr>
          <a:xfrm>
            <a:off x="750888" y="1866900"/>
            <a:ext cx="1790700" cy="646331"/>
          </a:xfrm>
          <a:prstGeom prst="rect">
            <a:avLst/>
          </a:prstGeom>
          <a:noFill/>
        </p:spPr>
        <p:txBody>
          <a:bodyPr wrap="square" rtlCol="0">
            <a:spAutoFit/>
          </a:bodyPr>
          <a:lstStyle/>
          <a:p>
            <a:r>
              <a:rPr lang="en-US" sz="3600" dirty="0" smtClean="0"/>
              <a:t>PROS:</a:t>
            </a:r>
            <a:endParaRPr lang="en-US" sz="3600" dirty="0"/>
          </a:p>
        </p:txBody>
      </p:sp>
      <p:sp>
        <p:nvSpPr>
          <p:cNvPr id="10" name="TextBox 9"/>
          <p:cNvSpPr txBox="1"/>
          <p:nvPr/>
        </p:nvSpPr>
        <p:spPr>
          <a:xfrm>
            <a:off x="4889500" y="1890355"/>
            <a:ext cx="2387600" cy="584776"/>
          </a:xfrm>
          <a:prstGeom prst="rect">
            <a:avLst/>
          </a:prstGeom>
          <a:noFill/>
        </p:spPr>
        <p:txBody>
          <a:bodyPr wrap="square" rtlCol="0">
            <a:spAutoFit/>
          </a:bodyPr>
          <a:lstStyle/>
          <a:p>
            <a:r>
              <a:rPr lang="en-US" sz="3200" dirty="0" smtClean="0"/>
              <a:t>CONS:</a:t>
            </a:r>
            <a:endParaRPr lang="en-US" sz="3200" dirty="0"/>
          </a:p>
        </p:txBody>
      </p:sp>
    </p:spTree>
    <p:extLst>
      <p:ext uri="{BB962C8B-B14F-4D97-AF65-F5344CB8AC3E}">
        <p14:creationId xmlns:p14="http://schemas.microsoft.com/office/powerpoint/2010/main" val="55959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TOTAL HOUSING UNITS </a:t>
            </a:r>
            <a:br>
              <a:rPr lang="en-US" sz="3600" dirty="0" smtClean="0"/>
            </a:br>
            <a:r>
              <a:rPr lang="en-US" sz="3600" dirty="0" smtClean="0"/>
              <a:t>IN MWV</a:t>
            </a:r>
            <a:endParaRPr lang="en-US" sz="3600" dirty="0"/>
          </a:p>
        </p:txBody>
      </p:sp>
      <p:sp>
        <p:nvSpPr>
          <p:cNvPr id="7" name="TextBox 6"/>
          <p:cNvSpPr txBox="1"/>
          <p:nvPr/>
        </p:nvSpPr>
        <p:spPr>
          <a:xfrm>
            <a:off x="1168400" y="4925871"/>
            <a:ext cx="6921500" cy="1200328"/>
          </a:xfrm>
          <a:prstGeom prst="rect">
            <a:avLst/>
          </a:prstGeom>
          <a:noFill/>
        </p:spPr>
        <p:txBody>
          <a:bodyPr wrap="square" rtlCol="0">
            <a:spAutoFit/>
          </a:bodyPr>
          <a:lstStyle/>
          <a:p>
            <a:pPr algn="ctr"/>
            <a:r>
              <a:rPr lang="en-US" sz="2400" dirty="0" smtClean="0">
                <a:solidFill>
                  <a:srgbClr val="FF0000"/>
                </a:solidFill>
              </a:rPr>
              <a:t>14%</a:t>
            </a:r>
            <a:r>
              <a:rPr lang="en-US" sz="2400" dirty="0" smtClean="0"/>
              <a:t> Increase </a:t>
            </a:r>
            <a:r>
              <a:rPr lang="mr-IN" sz="2400" dirty="0" smtClean="0"/>
              <a:t>–</a:t>
            </a:r>
            <a:r>
              <a:rPr lang="en-US" sz="2400" dirty="0" smtClean="0"/>
              <a:t> 2000 Census to </a:t>
            </a:r>
            <a:r>
              <a:rPr lang="en-US" sz="2400" dirty="0" smtClean="0"/>
              <a:t>2010 ACS</a:t>
            </a:r>
          </a:p>
          <a:p>
            <a:pPr algn="ctr"/>
            <a:endParaRPr lang="en-US" sz="2400" dirty="0" smtClean="0"/>
          </a:p>
          <a:p>
            <a:r>
              <a:rPr lang="en-US" sz="2400" dirty="0" smtClean="0">
                <a:solidFill>
                  <a:srgbClr val="FF0000"/>
                </a:solidFill>
              </a:rPr>
              <a:t>           4</a:t>
            </a:r>
            <a:r>
              <a:rPr lang="en-US" sz="2400" dirty="0" smtClean="0">
                <a:solidFill>
                  <a:srgbClr val="FF0000"/>
                </a:solidFill>
              </a:rPr>
              <a:t>%</a:t>
            </a:r>
            <a:r>
              <a:rPr lang="en-US" sz="2400" dirty="0" smtClean="0"/>
              <a:t> Increase </a:t>
            </a:r>
            <a:r>
              <a:rPr lang="mr-IN" sz="2400" dirty="0" smtClean="0"/>
              <a:t>–</a:t>
            </a:r>
            <a:r>
              <a:rPr lang="en-US" sz="2400" dirty="0" smtClean="0"/>
              <a:t> </a:t>
            </a:r>
            <a:r>
              <a:rPr lang="en-US" sz="2400" dirty="0" smtClean="0"/>
              <a:t>2010 </a:t>
            </a:r>
            <a:r>
              <a:rPr lang="en-US" sz="2400" dirty="0" smtClean="0"/>
              <a:t>ACS to 2017 ACS</a:t>
            </a:r>
            <a:endParaRPr lang="en-US" sz="2400" dirty="0"/>
          </a:p>
        </p:txBody>
      </p:sp>
      <p:graphicFrame>
        <p:nvGraphicFramePr>
          <p:cNvPr id="8" name="Chart 7"/>
          <p:cNvGraphicFramePr>
            <a:graphicFrameLocks/>
          </p:cNvGraphicFramePr>
          <p:nvPr>
            <p:extLst>
              <p:ext uri="{D42A27DB-BD31-4B8C-83A1-F6EECF244321}">
                <p14:modId xmlns:p14="http://schemas.microsoft.com/office/powerpoint/2010/main" val="1240480560"/>
              </p:ext>
            </p:extLst>
          </p:nvPr>
        </p:nvGraphicFramePr>
        <p:xfrm>
          <a:off x="1168400" y="1727200"/>
          <a:ext cx="6921500" cy="28321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23508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housing unit is either</a:t>
            </a:r>
            <a:br>
              <a:rPr lang="en-US" dirty="0" smtClean="0"/>
            </a:br>
            <a:r>
              <a:rPr lang="en-US" dirty="0" smtClean="0"/>
              <a:t>occupied or vacant.</a:t>
            </a:r>
            <a:endParaRPr lang="en-US" dirty="0"/>
          </a:p>
        </p:txBody>
      </p:sp>
      <p:pic>
        <p:nvPicPr>
          <p:cNvPr id="4" name="Picture 3" descr="Screen Shot 2011-11-13 at 6.04.2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1800" y="2845106"/>
            <a:ext cx="2133600" cy="1757534"/>
          </a:xfrm>
          <a:prstGeom prst="rect">
            <a:avLst/>
          </a:prstGeom>
        </p:spPr>
      </p:pic>
      <p:pic>
        <p:nvPicPr>
          <p:cNvPr id="5" name="Picture 4" descr="Screen Shot 2011-11-13 at 6.09.01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4300" y="2845106"/>
            <a:ext cx="1968500" cy="1679729"/>
          </a:xfrm>
          <a:prstGeom prst="rect">
            <a:avLst/>
          </a:prstGeom>
        </p:spPr>
      </p:pic>
      <p:sp>
        <p:nvSpPr>
          <p:cNvPr id="6" name="Rectangle 5"/>
          <p:cNvSpPr/>
          <p:nvPr/>
        </p:nvSpPr>
        <p:spPr>
          <a:xfrm>
            <a:off x="1028700" y="4719935"/>
            <a:ext cx="6982588" cy="1384995"/>
          </a:xfrm>
          <a:prstGeom prst="rect">
            <a:avLst/>
          </a:prstGeom>
        </p:spPr>
        <p:txBody>
          <a:bodyPr wrap="square">
            <a:spAutoFit/>
          </a:bodyPr>
          <a:lstStyle/>
          <a:p>
            <a:pPr algn="ctr"/>
            <a:r>
              <a:rPr lang="en-US" sz="2800" dirty="0"/>
              <a:t>OCCUPIED </a:t>
            </a:r>
            <a:r>
              <a:rPr lang="mr-IN" sz="2800" dirty="0"/>
              <a:t>–</a:t>
            </a:r>
            <a:r>
              <a:rPr lang="en-US" sz="2800" dirty="0"/>
              <a:t> Primary residence. </a:t>
            </a:r>
          </a:p>
          <a:p>
            <a:pPr algn="ctr"/>
            <a:endParaRPr lang="en-US" sz="2800" dirty="0"/>
          </a:p>
          <a:p>
            <a:pPr algn="ctr"/>
            <a:r>
              <a:rPr lang="en-US" sz="2800" dirty="0"/>
              <a:t>VACANT </a:t>
            </a:r>
            <a:r>
              <a:rPr lang="mr-IN" sz="2800" dirty="0"/>
              <a:t>–</a:t>
            </a:r>
            <a:r>
              <a:rPr lang="en-US" sz="2800" dirty="0"/>
              <a:t> Not a primary residence. </a:t>
            </a:r>
            <a:endParaRPr lang="en-US" sz="2800" dirty="0"/>
          </a:p>
        </p:txBody>
      </p:sp>
      <p:sp>
        <p:nvSpPr>
          <p:cNvPr id="7" name="TextBox 6"/>
          <p:cNvSpPr txBox="1"/>
          <p:nvPr/>
        </p:nvSpPr>
        <p:spPr>
          <a:xfrm>
            <a:off x="1562100" y="1821207"/>
            <a:ext cx="2425700" cy="923330"/>
          </a:xfrm>
          <a:prstGeom prst="rect">
            <a:avLst/>
          </a:prstGeom>
          <a:noFill/>
        </p:spPr>
        <p:txBody>
          <a:bodyPr wrap="square" rtlCol="0">
            <a:spAutoFit/>
          </a:bodyPr>
          <a:lstStyle/>
          <a:p>
            <a:r>
              <a:rPr lang="en-US" dirty="0" smtClean="0"/>
              <a:t>2017 ACS = 31,267 Residents live in Occupied Housing  </a:t>
            </a:r>
            <a:endParaRPr lang="en-US" dirty="0"/>
          </a:p>
        </p:txBody>
      </p:sp>
    </p:spTree>
    <p:extLst>
      <p:ext uri="{BB962C8B-B14F-4D97-AF65-F5344CB8AC3E}">
        <p14:creationId xmlns:p14="http://schemas.microsoft.com/office/powerpoint/2010/main" val="330554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22300" y="395357"/>
            <a:ext cx="8077200" cy="1261884"/>
          </a:xfrm>
          <a:prstGeom prst="rect">
            <a:avLst/>
          </a:prstGeom>
          <a:noFill/>
        </p:spPr>
        <p:txBody>
          <a:bodyPr wrap="square" rtlCol="0">
            <a:spAutoFit/>
          </a:bodyPr>
          <a:lstStyle/>
          <a:p>
            <a:pPr algn="ctr"/>
            <a:r>
              <a:rPr lang="en-US" sz="4000" dirty="0" smtClean="0"/>
              <a:t>MWV Occupied </a:t>
            </a:r>
            <a:r>
              <a:rPr lang="en-US" sz="4000" dirty="0" smtClean="0"/>
              <a:t>&amp; Vacant </a:t>
            </a:r>
          </a:p>
          <a:p>
            <a:pPr algn="ctr"/>
            <a:r>
              <a:rPr lang="en-US" sz="3600" dirty="0" smtClean="0"/>
              <a:t>As</a:t>
            </a:r>
            <a:r>
              <a:rPr lang="en-US" sz="3600" dirty="0"/>
              <a:t> </a:t>
            </a:r>
            <a:r>
              <a:rPr lang="en-US" sz="3600" dirty="0" smtClean="0"/>
              <a:t>A Percentage of Total</a:t>
            </a:r>
            <a:endParaRPr lang="en-US" sz="3600" dirty="0"/>
          </a:p>
        </p:txBody>
      </p:sp>
      <p:graphicFrame>
        <p:nvGraphicFramePr>
          <p:cNvPr id="7" name="Chart 6"/>
          <p:cNvGraphicFramePr>
            <a:graphicFrameLocks/>
          </p:cNvGraphicFramePr>
          <p:nvPr>
            <p:extLst>
              <p:ext uri="{D42A27DB-BD31-4B8C-83A1-F6EECF244321}">
                <p14:modId xmlns:p14="http://schemas.microsoft.com/office/powerpoint/2010/main" val="1859146732"/>
              </p:ext>
            </p:extLst>
          </p:nvPr>
        </p:nvGraphicFramePr>
        <p:xfrm>
          <a:off x="1574800" y="1746140"/>
          <a:ext cx="6184900" cy="287644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168400" y="4749581"/>
            <a:ext cx="7023100" cy="1477328"/>
          </a:xfrm>
          <a:prstGeom prst="rect">
            <a:avLst/>
          </a:prstGeom>
          <a:noFill/>
        </p:spPr>
        <p:txBody>
          <a:bodyPr wrap="square" rtlCol="0">
            <a:spAutoFit/>
          </a:bodyPr>
          <a:lstStyle/>
          <a:p>
            <a:r>
              <a:rPr lang="en-US" dirty="0" smtClean="0"/>
              <a:t>MAINE 2013 - 2017 ACS </a:t>
            </a:r>
            <a:r>
              <a:rPr lang="en-US" dirty="0" smtClean="0">
                <a:solidFill>
                  <a:srgbClr val="FF0000"/>
                </a:solidFill>
              </a:rPr>
              <a:t>OCCUPIED = 75%    VACANT = 25%</a:t>
            </a:r>
          </a:p>
          <a:p>
            <a:endParaRPr lang="en-US" dirty="0" smtClean="0"/>
          </a:p>
          <a:p>
            <a:r>
              <a:rPr lang="en-US" dirty="0" smtClean="0"/>
              <a:t>NH         2013 - 2017 ACS </a:t>
            </a:r>
            <a:r>
              <a:rPr lang="en-US" dirty="0" smtClean="0">
                <a:solidFill>
                  <a:srgbClr val="FF0000"/>
                </a:solidFill>
              </a:rPr>
              <a:t>OCCUPIED = 84%    VACANT = 16%</a:t>
            </a:r>
          </a:p>
          <a:p>
            <a:endParaRPr lang="en-US" dirty="0" smtClean="0">
              <a:solidFill>
                <a:srgbClr val="FF0000"/>
              </a:solidFill>
            </a:endParaRPr>
          </a:p>
          <a:p>
            <a:r>
              <a:rPr lang="en-US" dirty="0" smtClean="0">
                <a:solidFill>
                  <a:srgbClr val="000000"/>
                </a:solidFill>
              </a:rPr>
              <a:t>US          2013 </a:t>
            </a:r>
            <a:r>
              <a:rPr lang="mr-IN" dirty="0" smtClean="0">
                <a:solidFill>
                  <a:srgbClr val="000000"/>
                </a:solidFill>
              </a:rPr>
              <a:t>–</a:t>
            </a:r>
            <a:r>
              <a:rPr lang="en-US" dirty="0" smtClean="0">
                <a:solidFill>
                  <a:srgbClr val="000000"/>
                </a:solidFill>
              </a:rPr>
              <a:t> 2017</a:t>
            </a:r>
            <a:r>
              <a:rPr lang="en-US" dirty="0" smtClean="0">
                <a:solidFill>
                  <a:srgbClr val="FF0000"/>
                </a:solidFill>
              </a:rPr>
              <a:t> </a:t>
            </a:r>
            <a:r>
              <a:rPr lang="en-US" dirty="0" smtClean="0">
                <a:solidFill>
                  <a:srgbClr val="000000"/>
                </a:solidFill>
              </a:rPr>
              <a:t>ACS</a:t>
            </a:r>
            <a:r>
              <a:rPr lang="en-US" dirty="0" smtClean="0">
                <a:solidFill>
                  <a:srgbClr val="FF0000"/>
                </a:solidFill>
              </a:rPr>
              <a:t> OCCUPIED = 88%   VACANT = 12%</a:t>
            </a:r>
            <a:endParaRPr lang="en-US" dirty="0">
              <a:solidFill>
                <a:srgbClr val="FF0000"/>
              </a:solidFill>
            </a:endParaRPr>
          </a:p>
        </p:txBody>
      </p:sp>
    </p:spTree>
    <p:extLst>
      <p:ext uri="{BB962C8B-B14F-4D97-AF65-F5344CB8AC3E}">
        <p14:creationId xmlns:p14="http://schemas.microsoft.com/office/powerpoint/2010/main" val="22942633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5400" dirty="0"/>
              <a:t>MWV Occupied &amp; Vacant </a:t>
            </a:r>
            <a:br>
              <a:rPr lang="en-US" sz="5400" dirty="0"/>
            </a:br>
            <a:r>
              <a:rPr lang="en-US" dirty="0" smtClean="0"/>
              <a:t>By the Numbers</a:t>
            </a:r>
            <a:endParaRPr lang="en-US" dirty="0">
              <a:solidFill>
                <a:srgbClr val="FF0000"/>
              </a:solidFill>
            </a:endParaRPr>
          </a:p>
        </p:txBody>
      </p:sp>
      <p:sp>
        <p:nvSpPr>
          <p:cNvPr id="6" name="TextBox 5"/>
          <p:cNvSpPr txBox="1"/>
          <p:nvPr/>
        </p:nvSpPr>
        <p:spPr>
          <a:xfrm>
            <a:off x="596900" y="4864100"/>
            <a:ext cx="7759700" cy="1477328"/>
          </a:xfrm>
          <a:prstGeom prst="rect">
            <a:avLst/>
          </a:prstGeom>
          <a:noFill/>
        </p:spPr>
        <p:txBody>
          <a:bodyPr wrap="square" rtlCol="0">
            <a:spAutoFit/>
          </a:bodyPr>
          <a:lstStyle/>
          <a:p>
            <a:r>
              <a:rPr lang="en-US" dirty="0" smtClean="0">
                <a:solidFill>
                  <a:srgbClr val="FF0000"/>
                </a:solidFill>
              </a:rPr>
              <a:t>10% </a:t>
            </a:r>
            <a:r>
              <a:rPr lang="en-US" dirty="0" smtClean="0">
                <a:solidFill>
                  <a:srgbClr val="FF0000"/>
                </a:solidFill>
              </a:rPr>
              <a:t>Increase </a:t>
            </a:r>
            <a:r>
              <a:rPr lang="en-US" dirty="0" smtClean="0"/>
              <a:t>in occupied housing and a </a:t>
            </a:r>
            <a:r>
              <a:rPr lang="en-US" dirty="0" smtClean="0">
                <a:solidFill>
                  <a:srgbClr val="FF0000"/>
                </a:solidFill>
              </a:rPr>
              <a:t>19% </a:t>
            </a:r>
            <a:r>
              <a:rPr lang="en-US" dirty="0" smtClean="0">
                <a:solidFill>
                  <a:srgbClr val="FF0000"/>
                </a:solidFill>
              </a:rPr>
              <a:t>increase </a:t>
            </a:r>
            <a:r>
              <a:rPr lang="en-US" dirty="0" smtClean="0"/>
              <a:t>in vacant housing between the </a:t>
            </a:r>
            <a:r>
              <a:rPr lang="en-US" dirty="0" smtClean="0">
                <a:solidFill>
                  <a:srgbClr val="FF0000"/>
                </a:solidFill>
              </a:rPr>
              <a:t>2000 Census and </a:t>
            </a:r>
            <a:r>
              <a:rPr lang="en-US" dirty="0" smtClean="0">
                <a:solidFill>
                  <a:srgbClr val="FF0000"/>
                </a:solidFill>
              </a:rPr>
              <a:t>2010 </a:t>
            </a:r>
            <a:r>
              <a:rPr lang="en-US" dirty="0" smtClean="0">
                <a:solidFill>
                  <a:srgbClr val="FF0000"/>
                </a:solidFill>
              </a:rPr>
              <a:t>ACS </a:t>
            </a:r>
            <a:r>
              <a:rPr lang="en-US" dirty="0" smtClean="0">
                <a:solidFill>
                  <a:srgbClr val="FF0000"/>
                </a:solidFill>
              </a:rPr>
              <a:t>reports.</a:t>
            </a:r>
            <a:endParaRPr lang="en-US" dirty="0" smtClean="0">
              <a:solidFill>
                <a:srgbClr val="FF0000"/>
              </a:solidFill>
            </a:endParaRPr>
          </a:p>
          <a:p>
            <a:endParaRPr lang="en-US" dirty="0"/>
          </a:p>
          <a:p>
            <a:r>
              <a:rPr lang="en-US" dirty="0">
                <a:solidFill>
                  <a:srgbClr val="FF0000"/>
                </a:solidFill>
              </a:rPr>
              <a:t>6</a:t>
            </a:r>
            <a:r>
              <a:rPr lang="en-US" dirty="0" smtClean="0">
                <a:solidFill>
                  <a:srgbClr val="FF0000"/>
                </a:solidFill>
              </a:rPr>
              <a:t>%</a:t>
            </a:r>
            <a:r>
              <a:rPr lang="en-US" dirty="0" smtClean="0"/>
              <a:t> </a:t>
            </a:r>
            <a:r>
              <a:rPr lang="en-US" dirty="0" smtClean="0">
                <a:solidFill>
                  <a:srgbClr val="FF0000"/>
                </a:solidFill>
              </a:rPr>
              <a:t>Increase</a:t>
            </a:r>
            <a:r>
              <a:rPr lang="en-US" dirty="0" smtClean="0"/>
              <a:t> in occupied housing and</a:t>
            </a:r>
            <a:r>
              <a:rPr lang="en-US" dirty="0" smtClean="0">
                <a:solidFill>
                  <a:srgbClr val="FF0000"/>
                </a:solidFill>
              </a:rPr>
              <a:t> </a:t>
            </a:r>
            <a:r>
              <a:rPr lang="en-US" dirty="0" smtClean="0">
                <a:solidFill>
                  <a:srgbClr val="FF0000"/>
                </a:solidFill>
              </a:rPr>
              <a:t>3% </a:t>
            </a:r>
            <a:r>
              <a:rPr lang="en-US" dirty="0" smtClean="0">
                <a:solidFill>
                  <a:srgbClr val="FF0000"/>
                </a:solidFill>
              </a:rPr>
              <a:t>increase </a:t>
            </a:r>
            <a:r>
              <a:rPr lang="en-US" dirty="0" smtClean="0"/>
              <a:t>in vacant housing between </a:t>
            </a:r>
            <a:r>
              <a:rPr lang="en-US" dirty="0" smtClean="0">
                <a:solidFill>
                  <a:srgbClr val="FF0000"/>
                </a:solidFill>
              </a:rPr>
              <a:t>the </a:t>
            </a:r>
            <a:r>
              <a:rPr lang="en-US" dirty="0" smtClean="0">
                <a:solidFill>
                  <a:srgbClr val="FF0000"/>
                </a:solidFill>
              </a:rPr>
              <a:t>2010 </a:t>
            </a:r>
            <a:r>
              <a:rPr lang="en-US" dirty="0" smtClean="0">
                <a:solidFill>
                  <a:srgbClr val="FF0000"/>
                </a:solidFill>
              </a:rPr>
              <a:t>ACS and the 2017 </a:t>
            </a:r>
            <a:r>
              <a:rPr lang="en-US" dirty="0" smtClean="0">
                <a:solidFill>
                  <a:srgbClr val="FF0000"/>
                </a:solidFill>
              </a:rPr>
              <a:t>ACS reports.</a:t>
            </a:r>
            <a:endParaRPr lang="en-US" dirty="0">
              <a:solidFill>
                <a:srgbClr val="FF0000"/>
              </a:solidFill>
            </a:endParaRPr>
          </a:p>
        </p:txBody>
      </p:sp>
      <p:graphicFrame>
        <p:nvGraphicFramePr>
          <p:cNvPr id="7" name="Chart 6"/>
          <p:cNvGraphicFramePr>
            <a:graphicFrameLocks/>
          </p:cNvGraphicFramePr>
          <p:nvPr>
            <p:extLst>
              <p:ext uri="{D42A27DB-BD31-4B8C-83A1-F6EECF244321}">
                <p14:modId xmlns:p14="http://schemas.microsoft.com/office/powerpoint/2010/main" val="2099850560"/>
              </p:ext>
            </p:extLst>
          </p:nvPr>
        </p:nvGraphicFramePr>
        <p:xfrm>
          <a:off x="900113" y="1752600"/>
          <a:ext cx="7126287"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91046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2" y="244158"/>
            <a:ext cx="7773987" cy="1339850"/>
          </a:xfrm>
        </p:spPr>
        <p:txBody>
          <a:bodyPr/>
          <a:lstStyle/>
          <a:p>
            <a:r>
              <a:rPr lang="en-US" dirty="0" smtClean="0"/>
              <a:t>Vacant Housing Categories</a:t>
            </a:r>
            <a:endParaRPr lang="en-US" dirty="0"/>
          </a:p>
        </p:txBody>
      </p:sp>
      <p:sp>
        <p:nvSpPr>
          <p:cNvPr id="3" name="Content Placeholder 2"/>
          <p:cNvSpPr>
            <a:spLocks noGrp="1"/>
          </p:cNvSpPr>
          <p:nvPr>
            <p:ph idx="1"/>
          </p:nvPr>
        </p:nvSpPr>
        <p:spPr>
          <a:xfrm>
            <a:off x="900112" y="1714501"/>
            <a:ext cx="7345363" cy="3931920"/>
          </a:xfrm>
        </p:spPr>
        <p:txBody>
          <a:bodyPr>
            <a:normAutofit/>
          </a:bodyPr>
          <a:lstStyle/>
          <a:p>
            <a:pPr marL="457200" indent="-457200">
              <a:buFont typeface="+mj-lt"/>
              <a:buAutoNum type="arabicPeriod"/>
            </a:pPr>
            <a:r>
              <a:rPr lang="en-US" dirty="0"/>
              <a:t>Vacant for Seasonal Use (Second </a:t>
            </a:r>
            <a:r>
              <a:rPr lang="en-US" dirty="0" smtClean="0"/>
              <a:t>Homes)</a:t>
            </a:r>
            <a:endParaRPr lang="en-US" dirty="0"/>
          </a:p>
          <a:p>
            <a:pPr marL="457200" indent="-457200">
              <a:buFont typeface="+mj-lt"/>
              <a:buAutoNum type="arabicPeriod"/>
            </a:pPr>
            <a:r>
              <a:rPr lang="en-US" dirty="0" smtClean="0"/>
              <a:t>Vacant </a:t>
            </a:r>
            <a:r>
              <a:rPr lang="en-US" dirty="0" smtClean="0"/>
              <a:t>for Rent (Long-term Rental)</a:t>
            </a:r>
          </a:p>
          <a:p>
            <a:pPr marL="457200" indent="-457200">
              <a:buFont typeface="+mj-lt"/>
              <a:buAutoNum type="arabicPeriod"/>
            </a:pPr>
            <a:r>
              <a:rPr lang="en-US" dirty="0" smtClean="0"/>
              <a:t>Vacant for Sale</a:t>
            </a:r>
          </a:p>
          <a:p>
            <a:pPr marL="457200" indent="-457200">
              <a:buFont typeface="+mj-lt"/>
              <a:buAutoNum type="arabicPeriod"/>
            </a:pPr>
            <a:r>
              <a:rPr lang="en-US" dirty="0" smtClean="0"/>
              <a:t>Rented (Long-term) or Sold, not Occupied</a:t>
            </a:r>
          </a:p>
          <a:p>
            <a:pPr marL="457200" indent="-457200">
              <a:buFont typeface="+mj-lt"/>
              <a:buAutoNum type="arabicPeriod"/>
            </a:pPr>
            <a:r>
              <a:rPr lang="en-US" dirty="0" smtClean="0"/>
              <a:t>Vacant for Migratory Workers</a:t>
            </a:r>
          </a:p>
          <a:p>
            <a:pPr marL="457200" indent="-457200">
              <a:buFont typeface="+mj-lt"/>
              <a:buAutoNum type="arabicPeriod"/>
            </a:pPr>
            <a:r>
              <a:rPr lang="en-US" dirty="0" smtClean="0"/>
              <a:t>Other </a:t>
            </a:r>
            <a:r>
              <a:rPr lang="en-US" dirty="0" smtClean="0"/>
              <a:t>Vacant</a:t>
            </a:r>
            <a:endParaRPr lang="en-US" dirty="0" smtClean="0"/>
          </a:p>
        </p:txBody>
      </p:sp>
      <p:pic>
        <p:nvPicPr>
          <p:cNvPr id="5" name="Picture 4" descr="800px_COLOURBOX7648738 copy.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112" y="244158"/>
            <a:ext cx="2215896" cy="1066800"/>
          </a:xfrm>
          <a:prstGeom prst="rect">
            <a:avLst/>
          </a:prstGeom>
        </p:spPr>
      </p:pic>
    </p:spTree>
    <p:extLst>
      <p:ext uri="{BB962C8B-B14F-4D97-AF65-F5344CB8AC3E}">
        <p14:creationId xmlns:p14="http://schemas.microsoft.com/office/powerpoint/2010/main" val="1444339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1" y="409258"/>
            <a:ext cx="7345362" cy="1038542"/>
          </a:xfrm>
          <a:solidFill>
            <a:srgbClr val="6DAF3A"/>
          </a:solidFill>
          <a:ln>
            <a:solidFill>
              <a:schemeClr val="tx1">
                <a:lumMod val="75000"/>
                <a:lumOff val="25000"/>
              </a:schemeClr>
            </a:solidFill>
          </a:ln>
        </p:spPr>
        <p:txBody>
          <a:bodyPr>
            <a:normAutofit fontScale="90000"/>
          </a:bodyPr>
          <a:lstStyle/>
          <a:p>
            <a:r>
              <a:rPr lang="en-US" dirty="0" smtClean="0"/>
              <a:t/>
            </a:r>
            <a:br>
              <a:rPr lang="en-US" dirty="0" smtClean="0"/>
            </a:br>
            <a:r>
              <a:rPr lang="en-US" dirty="0"/>
              <a:t>S</a:t>
            </a:r>
            <a:r>
              <a:rPr lang="en-US" dirty="0" smtClean="0"/>
              <a:t>ECOND HOME$</a:t>
            </a:r>
            <a:r>
              <a:rPr lang="en-US" dirty="0" smtClean="0"/>
              <a:t/>
            </a:r>
            <a:br>
              <a:rPr lang="en-US" dirty="0" smtClean="0"/>
            </a:br>
            <a:endParaRPr lang="en-US" dirty="0"/>
          </a:p>
        </p:txBody>
      </p:sp>
      <p:sp>
        <p:nvSpPr>
          <p:cNvPr id="6" name="TextBox 5"/>
          <p:cNvSpPr txBox="1"/>
          <p:nvPr/>
        </p:nvSpPr>
        <p:spPr>
          <a:xfrm>
            <a:off x="1422400" y="4708207"/>
            <a:ext cx="2095500" cy="1200329"/>
          </a:xfrm>
          <a:prstGeom prst="rect">
            <a:avLst/>
          </a:prstGeom>
          <a:noFill/>
        </p:spPr>
        <p:txBody>
          <a:bodyPr wrap="square" rtlCol="0">
            <a:spAutoFit/>
          </a:bodyPr>
          <a:lstStyle/>
          <a:p>
            <a:pPr algn="ctr"/>
            <a:r>
              <a:rPr lang="en-US" b="1" dirty="0"/>
              <a:t>88% of Vacant Housing Units</a:t>
            </a:r>
          </a:p>
          <a:p>
            <a:pPr algn="ctr"/>
            <a:r>
              <a:rPr lang="en-US" b="1" dirty="0"/>
              <a:t>40% of Total</a:t>
            </a:r>
          </a:p>
          <a:p>
            <a:pPr algn="ctr"/>
            <a:r>
              <a:rPr lang="en-US" b="1" dirty="0"/>
              <a:t>Housing Units</a:t>
            </a:r>
          </a:p>
        </p:txBody>
      </p:sp>
      <p:sp>
        <p:nvSpPr>
          <p:cNvPr id="7" name="TextBox 6"/>
          <p:cNvSpPr txBox="1"/>
          <p:nvPr/>
        </p:nvSpPr>
        <p:spPr>
          <a:xfrm>
            <a:off x="3746500" y="4708207"/>
            <a:ext cx="2095500" cy="1200329"/>
          </a:xfrm>
          <a:prstGeom prst="rect">
            <a:avLst/>
          </a:prstGeom>
          <a:noFill/>
        </p:spPr>
        <p:txBody>
          <a:bodyPr wrap="square" rtlCol="0">
            <a:spAutoFit/>
          </a:bodyPr>
          <a:lstStyle/>
          <a:p>
            <a:pPr algn="ctr"/>
            <a:r>
              <a:rPr lang="en-US" b="1" dirty="0" smtClean="0"/>
              <a:t>89% </a:t>
            </a:r>
            <a:r>
              <a:rPr lang="en-US" b="1" dirty="0"/>
              <a:t>of Vacant Housing Units</a:t>
            </a:r>
          </a:p>
          <a:p>
            <a:pPr algn="ctr"/>
            <a:r>
              <a:rPr lang="en-US" b="1" dirty="0" smtClean="0"/>
              <a:t>42</a:t>
            </a:r>
            <a:r>
              <a:rPr lang="en-US" b="1" dirty="0" smtClean="0"/>
              <a:t>% </a:t>
            </a:r>
            <a:r>
              <a:rPr lang="en-US" b="1" dirty="0"/>
              <a:t>of Total</a:t>
            </a:r>
          </a:p>
          <a:p>
            <a:pPr algn="ctr"/>
            <a:r>
              <a:rPr lang="en-US" b="1" dirty="0"/>
              <a:t>Housing Units</a:t>
            </a:r>
          </a:p>
        </p:txBody>
      </p:sp>
      <p:sp>
        <p:nvSpPr>
          <p:cNvPr id="8" name="TextBox 7"/>
          <p:cNvSpPr txBox="1"/>
          <p:nvPr/>
        </p:nvSpPr>
        <p:spPr>
          <a:xfrm>
            <a:off x="5994400" y="4708207"/>
            <a:ext cx="2095500" cy="1200329"/>
          </a:xfrm>
          <a:prstGeom prst="rect">
            <a:avLst/>
          </a:prstGeom>
          <a:noFill/>
        </p:spPr>
        <p:txBody>
          <a:bodyPr wrap="square" rtlCol="0">
            <a:spAutoFit/>
          </a:bodyPr>
          <a:lstStyle/>
          <a:p>
            <a:pPr algn="ctr"/>
            <a:r>
              <a:rPr lang="en-US" b="1" dirty="0" smtClean="0"/>
              <a:t>88% </a:t>
            </a:r>
            <a:r>
              <a:rPr lang="en-US" b="1" dirty="0"/>
              <a:t>of Vacant Housing Units</a:t>
            </a:r>
          </a:p>
          <a:p>
            <a:pPr algn="ctr"/>
            <a:r>
              <a:rPr lang="en-US" b="1" dirty="0" smtClean="0"/>
              <a:t>41% </a:t>
            </a:r>
            <a:r>
              <a:rPr lang="en-US" b="1" dirty="0"/>
              <a:t>of Total</a:t>
            </a:r>
          </a:p>
          <a:p>
            <a:pPr algn="ctr"/>
            <a:r>
              <a:rPr lang="en-US" b="1" dirty="0"/>
              <a:t>Housing Units</a:t>
            </a:r>
          </a:p>
        </p:txBody>
      </p:sp>
      <p:graphicFrame>
        <p:nvGraphicFramePr>
          <p:cNvPr id="9" name="Chart 8"/>
          <p:cNvGraphicFramePr>
            <a:graphicFrameLocks/>
          </p:cNvGraphicFramePr>
          <p:nvPr>
            <p:extLst>
              <p:ext uri="{D42A27DB-BD31-4B8C-83A1-F6EECF244321}">
                <p14:modId xmlns:p14="http://schemas.microsoft.com/office/powerpoint/2010/main" val="515820500"/>
              </p:ext>
            </p:extLst>
          </p:nvPr>
        </p:nvGraphicFramePr>
        <p:xfrm>
          <a:off x="1066801" y="1803400"/>
          <a:ext cx="7251699" cy="299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76201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383858"/>
            <a:ext cx="7345362" cy="822642"/>
          </a:xfrm>
        </p:spPr>
        <p:txBody>
          <a:bodyPr>
            <a:normAutofit/>
          </a:bodyPr>
          <a:lstStyle/>
          <a:p>
            <a:r>
              <a:rPr lang="en-US" sz="3600" dirty="0" smtClean="0"/>
              <a:t>Other Vacant Housing Units</a:t>
            </a:r>
            <a:endParaRPr lang="en-US" sz="3600" dirty="0"/>
          </a:p>
        </p:txBody>
      </p:sp>
      <p:sp>
        <p:nvSpPr>
          <p:cNvPr id="5" name="TextBox 4"/>
          <p:cNvSpPr txBox="1"/>
          <p:nvPr/>
        </p:nvSpPr>
        <p:spPr>
          <a:xfrm>
            <a:off x="1230313" y="5754084"/>
            <a:ext cx="2171700" cy="646331"/>
          </a:xfrm>
          <a:prstGeom prst="rect">
            <a:avLst/>
          </a:prstGeom>
          <a:noFill/>
        </p:spPr>
        <p:txBody>
          <a:bodyPr wrap="square" rtlCol="0">
            <a:spAutoFit/>
          </a:bodyPr>
          <a:lstStyle/>
          <a:p>
            <a:r>
              <a:rPr lang="en-US" b="1" dirty="0" smtClean="0"/>
              <a:t>6% of Vacant Units</a:t>
            </a:r>
          </a:p>
          <a:p>
            <a:r>
              <a:rPr lang="en-US" b="1" dirty="0" smtClean="0"/>
              <a:t>3% of Total Units</a:t>
            </a:r>
            <a:endParaRPr lang="en-US" b="1" dirty="0"/>
          </a:p>
        </p:txBody>
      </p:sp>
      <p:sp>
        <p:nvSpPr>
          <p:cNvPr id="6" name="TextBox 5"/>
          <p:cNvSpPr txBox="1"/>
          <p:nvPr/>
        </p:nvSpPr>
        <p:spPr>
          <a:xfrm>
            <a:off x="3708400" y="5754084"/>
            <a:ext cx="2387600" cy="646331"/>
          </a:xfrm>
          <a:prstGeom prst="rect">
            <a:avLst/>
          </a:prstGeom>
          <a:noFill/>
        </p:spPr>
        <p:txBody>
          <a:bodyPr wrap="square" rtlCol="0">
            <a:spAutoFit/>
          </a:bodyPr>
          <a:lstStyle/>
          <a:p>
            <a:r>
              <a:rPr lang="en-US" b="1" dirty="0" smtClean="0"/>
              <a:t> 6</a:t>
            </a:r>
            <a:r>
              <a:rPr lang="en-US" b="1" dirty="0" smtClean="0"/>
              <a:t>% </a:t>
            </a:r>
            <a:r>
              <a:rPr lang="en-US" b="1" dirty="0" smtClean="0"/>
              <a:t>of Vacant Units</a:t>
            </a:r>
          </a:p>
          <a:p>
            <a:r>
              <a:rPr lang="en-US" b="1" dirty="0" smtClean="0"/>
              <a:t> </a:t>
            </a:r>
            <a:r>
              <a:rPr lang="en-US" b="1" dirty="0" smtClean="0"/>
              <a:t>3% </a:t>
            </a:r>
            <a:r>
              <a:rPr lang="en-US" b="1" dirty="0" smtClean="0"/>
              <a:t>of Total Units</a:t>
            </a:r>
            <a:endParaRPr lang="en-US" b="1" dirty="0"/>
          </a:p>
        </p:txBody>
      </p:sp>
      <p:sp>
        <p:nvSpPr>
          <p:cNvPr id="7" name="TextBox 6"/>
          <p:cNvSpPr txBox="1"/>
          <p:nvPr/>
        </p:nvSpPr>
        <p:spPr>
          <a:xfrm>
            <a:off x="6203950" y="5754084"/>
            <a:ext cx="2171700" cy="646331"/>
          </a:xfrm>
          <a:prstGeom prst="rect">
            <a:avLst/>
          </a:prstGeom>
          <a:noFill/>
        </p:spPr>
        <p:txBody>
          <a:bodyPr wrap="square" rtlCol="0">
            <a:spAutoFit/>
          </a:bodyPr>
          <a:lstStyle/>
          <a:p>
            <a:r>
              <a:rPr lang="en-US" b="1" dirty="0"/>
              <a:t>7</a:t>
            </a:r>
            <a:r>
              <a:rPr lang="en-US" b="1" dirty="0" smtClean="0"/>
              <a:t>% of Vacant Units</a:t>
            </a:r>
          </a:p>
          <a:p>
            <a:r>
              <a:rPr lang="en-US" b="1" dirty="0" smtClean="0"/>
              <a:t>3% of Total Units</a:t>
            </a:r>
            <a:endParaRPr lang="en-US" b="1" dirty="0"/>
          </a:p>
        </p:txBody>
      </p:sp>
      <p:sp>
        <p:nvSpPr>
          <p:cNvPr id="8" name="TextBox 7"/>
          <p:cNvSpPr txBox="1"/>
          <p:nvPr/>
        </p:nvSpPr>
        <p:spPr>
          <a:xfrm>
            <a:off x="444501" y="2185246"/>
            <a:ext cx="3721099" cy="1569660"/>
          </a:xfrm>
          <a:prstGeom prst="rect">
            <a:avLst/>
          </a:prstGeom>
          <a:solidFill>
            <a:schemeClr val="bg1"/>
          </a:solidFill>
        </p:spPr>
        <p:txBody>
          <a:bodyPr wrap="square" rtlCol="0">
            <a:spAutoFit/>
          </a:bodyPr>
          <a:lstStyle/>
          <a:p>
            <a:pPr marL="285750" indent="-285750">
              <a:buFont typeface="Arial"/>
              <a:buChar char="•"/>
            </a:pPr>
            <a:r>
              <a:rPr lang="en-US" sz="2400" dirty="0" smtClean="0"/>
              <a:t>Foreclosure </a:t>
            </a:r>
            <a:endParaRPr lang="en-US" sz="2400" dirty="0"/>
          </a:p>
          <a:p>
            <a:pPr marL="285750" indent="-285750">
              <a:buFont typeface="Arial"/>
              <a:buChar char="•"/>
            </a:pPr>
            <a:r>
              <a:rPr lang="en-US" sz="2400" dirty="0" smtClean="0"/>
              <a:t>Legal Proceedings</a:t>
            </a:r>
            <a:endParaRPr lang="en-US" sz="2400" dirty="0" smtClean="0"/>
          </a:p>
          <a:p>
            <a:pPr marL="285750" indent="-285750">
              <a:buFont typeface="Arial"/>
              <a:buChar char="•"/>
            </a:pPr>
            <a:r>
              <a:rPr lang="en-US" sz="2400" dirty="0" smtClean="0"/>
              <a:t>In </a:t>
            </a:r>
            <a:r>
              <a:rPr lang="en-US" sz="2400" dirty="0" smtClean="0"/>
              <a:t>Need of Repair OR Being </a:t>
            </a:r>
            <a:r>
              <a:rPr lang="en-US" sz="2400" dirty="0" smtClean="0"/>
              <a:t>Repaired</a:t>
            </a:r>
          </a:p>
        </p:txBody>
      </p:sp>
      <p:graphicFrame>
        <p:nvGraphicFramePr>
          <p:cNvPr id="9" name="Chart 8"/>
          <p:cNvGraphicFramePr>
            <a:graphicFrameLocks/>
          </p:cNvGraphicFramePr>
          <p:nvPr>
            <p:extLst>
              <p:ext uri="{D42A27DB-BD31-4B8C-83A1-F6EECF244321}">
                <p14:modId xmlns:p14="http://schemas.microsoft.com/office/powerpoint/2010/main" val="3795877700"/>
              </p:ext>
            </p:extLst>
          </p:nvPr>
        </p:nvGraphicFramePr>
        <p:xfrm>
          <a:off x="900114" y="3816842"/>
          <a:ext cx="7345362" cy="193724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610100" y="2186185"/>
            <a:ext cx="4064000" cy="1200328"/>
          </a:xfrm>
          <a:prstGeom prst="rect">
            <a:avLst/>
          </a:prstGeom>
          <a:noFill/>
        </p:spPr>
        <p:txBody>
          <a:bodyPr wrap="square" rtlCol="0">
            <a:spAutoFit/>
          </a:bodyPr>
          <a:lstStyle/>
          <a:p>
            <a:pPr marL="285750" indent="-285750">
              <a:buFont typeface="Arial"/>
              <a:buChar char="•"/>
            </a:pPr>
            <a:r>
              <a:rPr lang="en-US" sz="2400" dirty="0" smtClean="0"/>
              <a:t>Employee Housing</a:t>
            </a:r>
          </a:p>
          <a:p>
            <a:pPr marL="285750" indent="-285750">
              <a:buFont typeface="Arial"/>
              <a:buChar char="•"/>
            </a:pPr>
            <a:r>
              <a:rPr lang="en-US" sz="2400" dirty="0" smtClean="0"/>
              <a:t>Abandoned or Condemned</a:t>
            </a:r>
          </a:p>
          <a:p>
            <a:pPr marL="285750" indent="-285750">
              <a:buFont typeface="Arial"/>
              <a:buChar char="•"/>
            </a:pPr>
            <a:r>
              <a:rPr lang="en-US" sz="2400" u="sng" dirty="0" smtClean="0"/>
              <a:t>Owner’s Preference</a:t>
            </a:r>
            <a:endParaRPr lang="en-US" sz="2400" u="sng" dirty="0"/>
          </a:p>
        </p:txBody>
      </p:sp>
      <p:sp>
        <p:nvSpPr>
          <p:cNvPr id="11" name="TextBox 10"/>
          <p:cNvSpPr txBox="1"/>
          <p:nvPr/>
        </p:nvSpPr>
        <p:spPr>
          <a:xfrm>
            <a:off x="3060700" y="1761681"/>
            <a:ext cx="2616200" cy="461665"/>
          </a:xfrm>
          <a:prstGeom prst="rect">
            <a:avLst/>
          </a:prstGeom>
          <a:noFill/>
        </p:spPr>
        <p:txBody>
          <a:bodyPr wrap="square" rtlCol="0">
            <a:spAutoFit/>
          </a:bodyPr>
          <a:lstStyle/>
          <a:p>
            <a:r>
              <a:rPr lang="en-US" sz="2400" dirty="0" smtClean="0"/>
              <a:t>CATEGORIES</a:t>
            </a:r>
          </a:p>
        </p:txBody>
      </p:sp>
    </p:spTree>
    <p:extLst>
      <p:ext uri="{BB962C8B-B14F-4D97-AF65-F5344CB8AC3E}">
        <p14:creationId xmlns:p14="http://schemas.microsoft.com/office/powerpoint/2010/main" val="6409325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ustom 24">
      <a:dk1>
        <a:sysClr val="windowText" lastClr="000000"/>
      </a:dk1>
      <a:lt1>
        <a:sysClr val="window" lastClr="FFFFFF"/>
      </a:lt1>
      <a:dk2>
        <a:srgbClr val="465466"/>
      </a:dk2>
      <a:lt2>
        <a:srgbClr val="BBD7F8"/>
      </a:lt2>
      <a:accent1>
        <a:srgbClr val="FF0000"/>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2292</TotalTime>
  <Words>1620</Words>
  <Application>Microsoft Macintosh PowerPoint</Application>
  <PresentationFormat>On-screen Show (4:3)</PresentationFormat>
  <Paragraphs>385</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Capital</vt:lpstr>
      <vt:lpstr>Short Term Rentals and the Mt. Washington Valley</vt:lpstr>
      <vt:lpstr>Short-term Rentals:  Public Opinion</vt:lpstr>
      <vt:lpstr>TOTAL HOUSING UNITS  IN MWV</vt:lpstr>
      <vt:lpstr>A housing unit is either occupied or vacant.</vt:lpstr>
      <vt:lpstr>PowerPoint Presentation</vt:lpstr>
      <vt:lpstr>MWV Occupied &amp; Vacant  By the Numbers</vt:lpstr>
      <vt:lpstr>Vacant Housing Categories</vt:lpstr>
      <vt:lpstr> SECOND HOME$ </vt:lpstr>
      <vt:lpstr>Other Vacant Housing Units</vt:lpstr>
      <vt:lpstr>Vacant for Rent, Vacant for Sale,  Rented or Sold Not Occupied,  Migratory Workers </vt:lpstr>
      <vt:lpstr>94 Housing Units for Sale in Conway  As Of Sept. 26th (at 10 a.m.)</vt:lpstr>
      <vt:lpstr>Units Under $250K on the Market for More Than 100 Days = 12  </vt:lpstr>
      <vt:lpstr>Units Under $250K on the Market  30 to 87 Days = 11  </vt:lpstr>
      <vt:lpstr>12 Affordable Housing Units have been on the market less than 30 days.</vt:lpstr>
      <vt:lpstr>Workforce Housing Crisis</vt:lpstr>
      <vt:lpstr>PowerPoint Presentation</vt:lpstr>
      <vt:lpstr>Two Categories of Occupied Housing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MWV HOUSING Comparing Units, Occupancy &amp; Vacancy </dc:title>
  <dc:creator>Theresa Kennett</dc:creator>
  <cp:lastModifiedBy>Theresa Kennett</cp:lastModifiedBy>
  <cp:revision>63</cp:revision>
  <dcterms:created xsi:type="dcterms:W3CDTF">2019-09-24T14:08:40Z</dcterms:created>
  <dcterms:modified xsi:type="dcterms:W3CDTF">2019-09-26T21:48:24Z</dcterms:modified>
</cp:coreProperties>
</file>